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4B20"/>
    <a:srgbClr val="EAC400"/>
    <a:srgbClr val="FDC543"/>
    <a:srgbClr val="DD4115"/>
    <a:srgbClr val="00512D"/>
    <a:srgbClr val="ED0C6E"/>
    <a:srgbClr val="9E2E86"/>
    <a:srgbClr val="BD62CC"/>
    <a:srgbClr val="8A329A"/>
    <a:srgbClr val="D84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8"/>
    <p:restoredTop sz="88027" autoAdjust="0"/>
  </p:normalViewPr>
  <p:slideViewPr>
    <p:cSldViewPr>
      <p:cViewPr>
        <p:scale>
          <a:sx n="141" d="100"/>
          <a:sy n="141" d="100"/>
        </p:scale>
        <p:origin x="-858" y="24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AB08B-32C2-EB4F-B8B8-2328DA058CD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1241425"/>
            <a:ext cx="25130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E95C2-831A-9D45-80F4-0CA4F5024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8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E95C2-831A-9D45-80F4-0CA4F50248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845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541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984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791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377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543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74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043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733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854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693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2AF4-A978-427A-BF8E-A6FEFE70C509}" type="datetimeFigureOut">
              <a:rPr lang="en-ZA" smtClean="0"/>
              <a:t>2020/11/02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60E2-2600-43F4-8623-F42D8DB93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145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F4D86CD-D1E2-4749-AD68-2F7A75D4C9FF}"/>
              </a:ext>
            </a:extLst>
          </p:cNvPr>
          <p:cNvGrpSpPr/>
          <p:nvPr/>
        </p:nvGrpSpPr>
        <p:grpSpPr>
          <a:xfrm>
            <a:off x="-45582" y="80574"/>
            <a:ext cx="6894529" cy="2200140"/>
            <a:chOff x="-36528" y="80574"/>
            <a:chExt cx="6894529" cy="220014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036C2D38-6BCA-014B-830B-AA0FEFE5F2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"/>
            <a:stretch/>
          </p:blipFill>
          <p:spPr>
            <a:xfrm>
              <a:off x="1980497" y="80574"/>
              <a:ext cx="4877504" cy="2200140"/>
            </a:xfrm>
            <a:prstGeom prst="rect">
              <a:avLst/>
            </a:prstGeom>
          </p:spPr>
        </p:pic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xmlns="" id="{A3D65483-2B65-7248-B334-6877955CE240}"/>
                </a:ext>
              </a:extLst>
            </p:cNvPr>
            <p:cNvCxnSpPr/>
            <p:nvPr/>
          </p:nvCxnSpPr>
          <p:spPr>
            <a:xfrm>
              <a:off x="1979696" y="80574"/>
              <a:ext cx="0" cy="2200140"/>
            </a:xfrm>
            <a:prstGeom prst="line">
              <a:avLst/>
            </a:prstGeom>
            <a:ln>
              <a:solidFill>
                <a:srgbClr val="DD411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xmlns="" id="{8F1C4CD6-2764-3B4B-AE68-D22C2171A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503" y="171714"/>
              <a:ext cx="1557686" cy="646587"/>
            </a:xfrm>
            <a:prstGeom prst="rect">
              <a:avLst/>
            </a:prstGeom>
          </p:spPr>
        </p:pic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07517521-ACA1-8D48-8488-78D38C205F4D}"/>
                </a:ext>
              </a:extLst>
            </p:cNvPr>
            <p:cNvSpPr txBox="1"/>
            <p:nvPr/>
          </p:nvSpPr>
          <p:spPr>
            <a:xfrm>
              <a:off x="-36528" y="918803"/>
              <a:ext cx="2063899" cy="136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Name: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Tel: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Cell: </a:t>
              </a:r>
              <a:r>
                <a:rPr lang="en-ZA" sz="1100" u="sng" dirty="0">
                  <a:latin typeface="Glacial Indifference" pitchFamily="2" charset="0"/>
                </a:rPr>
                <a:t> 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Email: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Time available: </a:t>
              </a:r>
              <a:r>
                <a:rPr lang="en-ZA" sz="1100" u="sng" dirty="0">
                  <a:latin typeface="Glacial Indifference" pitchFamily="2" charset="0"/>
                </a:rPr>
                <a:t>	</a:t>
              </a:r>
              <a:endParaRPr lang="en-ZA" sz="1100" dirty="0">
                <a:latin typeface="Glacial Indifference" pitchFamily="2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xmlns="" id="{E5AE5EF3-4B30-4448-9E01-2833579E9F05}"/>
                </a:ext>
              </a:extLst>
            </p:cNvPr>
            <p:cNvSpPr/>
            <p:nvPr/>
          </p:nvSpPr>
          <p:spPr>
            <a:xfrm>
              <a:off x="4067929" y="2013375"/>
              <a:ext cx="2780750" cy="215444"/>
            </a:xfrm>
            <a:prstGeom prst="rect">
              <a:avLst/>
            </a:prstGeom>
            <a:solidFill>
              <a:schemeClr val="bg1">
                <a:alpha val="87000"/>
              </a:schemeClr>
            </a:solidFill>
          </p:spPr>
          <p:txBody>
            <a:bodyPr wrap="square">
              <a:spAutoFit/>
            </a:bodyPr>
            <a:lstStyle/>
            <a:p>
              <a:pPr lvl="0" algn="r"/>
              <a:r>
                <a:rPr lang="en-ZA" sz="800" i="1" dirty="0">
                  <a:latin typeface="Century Gothic" panose="020B0502020202020204" pitchFamily="34" charset="0"/>
                </a:rPr>
                <a:t>*This voucher is valid  until &gt;&gt; DATE &lt;&lt;</a:t>
              </a:r>
            </a:p>
          </p:txBody>
        </p:sp>
        <p:pic>
          <p:nvPicPr>
            <p:cNvPr id="114" name="Picture 113">
              <a:extLst>
                <a:ext uri="{FF2B5EF4-FFF2-40B4-BE49-F238E27FC236}">
                  <a16:creationId xmlns:a16="http://schemas.microsoft.com/office/drawing/2014/main" xmlns="" id="{707B5763-FC3A-5E47-8FC5-792488D70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5264" y="171715"/>
              <a:ext cx="864096" cy="358682"/>
            </a:xfrm>
            <a:prstGeom prst="rect">
              <a:avLst/>
            </a:prstGeom>
          </p:spPr>
        </p:pic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xmlns="" id="{6D9C536F-1B8B-5648-B055-C28E93B903A3}"/>
                </a:ext>
              </a:extLst>
            </p:cNvPr>
            <p:cNvGrpSpPr/>
            <p:nvPr/>
          </p:nvGrpSpPr>
          <p:grpSpPr>
            <a:xfrm>
              <a:off x="4221088" y="1123661"/>
              <a:ext cx="873985" cy="799712"/>
              <a:chOff x="2601939" y="3121382"/>
              <a:chExt cx="1266269" cy="1158659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xmlns="" id="{84ABC063-21B2-4747-868A-271C3A431D14}"/>
                  </a:ext>
                </a:extLst>
              </p:cNvPr>
              <p:cNvSpPr/>
              <p:nvPr/>
            </p:nvSpPr>
            <p:spPr>
              <a:xfrm>
                <a:off x="2641889" y="3121382"/>
                <a:ext cx="1186367" cy="1158659"/>
              </a:xfrm>
              <a:prstGeom prst="ellipse">
                <a:avLst/>
              </a:prstGeom>
              <a:solidFill>
                <a:srgbClr val="E44B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xmlns="" id="{E6F622AF-852A-6242-91B9-0559E292E9CE}"/>
                  </a:ext>
                </a:extLst>
              </p:cNvPr>
              <p:cNvSpPr txBox="1"/>
              <p:nvPr/>
            </p:nvSpPr>
            <p:spPr>
              <a:xfrm>
                <a:off x="2601939" y="3327785"/>
                <a:ext cx="1266269" cy="758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1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BOOK</a:t>
                </a:r>
              </a:p>
              <a:p>
                <a:pPr algn="ctr"/>
                <a:r>
                  <a:rPr lang="en-ZA" sz="1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NOW!</a:t>
                </a:r>
              </a:p>
            </p:txBody>
          </p: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xmlns="" id="{C92F1BE1-09D8-D548-A852-8818497B7E7C}"/>
                </a:ext>
              </a:extLst>
            </p:cNvPr>
            <p:cNvSpPr/>
            <p:nvPr/>
          </p:nvSpPr>
          <p:spPr>
            <a:xfrm>
              <a:off x="-9144" y="80574"/>
              <a:ext cx="6858000" cy="22001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B4BA2A64-6C7B-E241-A245-E58063B8A074}"/>
                </a:ext>
              </a:extLst>
            </p:cNvPr>
            <p:cNvSpPr txBox="1"/>
            <p:nvPr/>
          </p:nvSpPr>
          <p:spPr>
            <a:xfrm>
              <a:off x="2027371" y="171714"/>
              <a:ext cx="38589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100" dirty="0">
                  <a:latin typeface="Century Gothic" panose="020B0502020202020204" pitchFamily="34" charset="0"/>
                </a:rPr>
                <a:t>You are invited to join us for an </a:t>
              </a:r>
              <a:r>
                <a:rPr lang="en-ZA" sz="1100" dirty="0" err="1">
                  <a:latin typeface="Century Gothic" panose="020B0502020202020204" pitchFamily="34" charset="0"/>
                </a:rPr>
                <a:t>Annique</a:t>
              </a:r>
              <a:r>
                <a:rPr lang="en-ZA" sz="1100" dirty="0">
                  <a:latin typeface="Century Gothic" panose="020B0502020202020204" pitchFamily="34" charset="0"/>
                </a:rPr>
                <a:t> </a:t>
              </a:r>
              <a:r>
                <a:rPr lang="en-ZA" sz="1100" dirty="0">
                  <a:solidFill>
                    <a:srgbClr val="E44B20"/>
                  </a:solidFill>
                  <a:latin typeface="Century Gothic" panose="020B0502020202020204" pitchFamily="34" charset="0"/>
                </a:rPr>
                <a:t>TEA TASTING!</a:t>
              </a:r>
              <a:endParaRPr lang="en-US" sz="1100" dirty="0">
                <a:solidFill>
                  <a:srgbClr val="E44B2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8937798E-C43A-F44B-AA47-551CB8425AAA}"/>
                </a:ext>
              </a:extLst>
            </p:cNvPr>
            <p:cNvSpPr txBox="1"/>
            <p:nvPr/>
          </p:nvSpPr>
          <p:spPr>
            <a:xfrm>
              <a:off x="2027371" y="495007"/>
              <a:ext cx="161765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900" b="1" i="1" dirty="0">
                  <a:latin typeface="Century Gothic" panose="020B0502020202020204" pitchFamily="34" charset="0"/>
                </a:rPr>
                <a:t>Did you know, Rooibos is; 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Anti-allergenic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Antioxidant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Anti-bacterial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Anti-inflammatory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Anti-viral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Anti-spasmodic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Anti-ageing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Contains no caffeine</a:t>
              </a:r>
              <a:endParaRPr 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E4439901-1DDC-CB48-B0D8-987522F64627}"/>
                </a:ext>
              </a:extLst>
            </p:cNvPr>
            <p:cNvSpPr txBox="1"/>
            <p:nvPr/>
          </p:nvSpPr>
          <p:spPr>
            <a:xfrm>
              <a:off x="2027371" y="1833835"/>
              <a:ext cx="20129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700" b="1" dirty="0" err="1">
                  <a:latin typeface="Century Gothic" panose="020B0502020202020204" pitchFamily="34" charset="0"/>
                </a:rPr>
                <a:t>Annique</a:t>
              </a:r>
              <a:r>
                <a:rPr lang="en-ZA" sz="700" b="1" dirty="0">
                  <a:latin typeface="Century Gothic" panose="020B0502020202020204" pitchFamily="34" charset="0"/>
                </a:rPr>
                <a:t> has more than 14 Rooibos tea blends, each specifically developed to target key health problems.</a:t>
              </a:r>
              <a:endParaRPr lang="en-US" sz="7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xmlns="" id="{695A8B08-29F6-894D-A733-73C0EDB7D1DA}"/>
              </a:ext>
            </a:extLst>
          </p:cNvPr>
          <p:cNvGrpSpPr/>
          <p:nvPr/>
        </p:nvGrpSpPr>
        <p:grpSpPr>
          <a:xfrm>
            <a:off x="-45582" y="2339752"/>
            <a:ext cx="6894529" cy="2200140"/>
            <a:chOff x="-36528" y="80574"/>
            <a:chExt cx="6894529" cy="2200140"/>
          </a:xfrm>
        </p:grpSpPr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xmlns="" id="{3DA25E25-DA97-2F47-806F-3744C0289A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"/>
            <a:stretch/>
          </p:blipFill>
          <p:spPr>
            <a:xfrm>
              <a:off x="1980497" y="80574"/>
              <a:ext cx="4877504" cy="2200140"/>
            </a:xfrm>
            <a:prstGeom prst="rect">
              <a:avLst/>
            </a:prstGeom>
          </p:spPr>
        </p:pic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xmlns="" id="{7E405E93-830D-DD4F-8BB0-45D3C026C1C5}"/>
                </a:ext>
              </a:extLst>
            </p:cNvPr>
            <p:cNvCxnSpPr/>
            <p:nvPr/>
          </p:nvCxnSpPr>
          <p:spPr>
            <a:xfrm>
              <a:off x="1979696" y="80574"/>
              <a:ext cx="0" cy="2200140"/>
            </a:xfrm>
            <a:prstGeom prst="line">
              <a:avLst/>
            </a:prstGeom>
            <a:ln>
              <a:solidFill>
                <a:srgbClr val="DD411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xmlns="" id="{F772A57C-4D7A-C347-A291-A4B2269F3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503" y="171714"/>
              <a:ext cx="1557686" cy="646587"/>
            </a:xfrm>
            <a:prstGeom prst="rect">
              <a:avLst/>
            </a:prstGeom>
          </p:spPr>
        </p:pic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xmlns="" id="{B55A8B74-9E23-0943-AE84-C26F4D5CF5A9}"/>
                </a:ext>
              </a:extLst>
            </p:cNvPr>
            <p:cNvSpPr txBox="1"/>
            <p:nvPr/>
          </p:nvSpPr>
          <p:spPr>
            <a:xfrm>
              <a:off x="-36528" y="918803"/>
              <a:ext cx="2063899" cy="136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Name: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Tel: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Cell: </a:t>
              </a:r>
              <a:r>
                <a:rPr lang="en-ZA" sz="1100" u="sng" dirty="0">
                  <a:latin typeface="Glacial Indifference" pitchFamily="2" charset="0"/>
                </a:rPr>
                <a:t> 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Email: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Time available: </a:t>
              </a:r>
              <a:r>
                <a:rPr lang="en-ZA" sz="1100" u="sng" dirty="0">
                  <a:latin typeface="Glacial Indifference" pitchFamily="2" charset="0"/>
                </a:rPr>
                <a:t>	</a:t>
              </a:r>
              <a:endParaRPr lang="en-ZA" sz="1100" dirty="0">
                <a:latin typeface="Glacial Indifference" pitchFamily="2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xmlns="" id="{130171F6-DF81-9047-96A7-463EAA415477}"/>
                </a:ext>
              </a:extLst>
            </p:cNvPr>
            <p:cNvSpPr/>
            <p:nvPr/>
          </p:nvSpPr>
          <p:spPr>
            <a:xfrm>
              <a:off x="4067929" y="2013375"/>
              <a:ext cx="2780750" cy="215444"/>
            </a:xfrm>
            <a:prstGeom prst="rect">
              <a:avLst/>
            </a:prstGeom>
            <a:solidFill>
              <a:schemeClr val="bg1">
                <a:alpha val="87000"/>
              </a:schemeClr>
            </a:solidFill>
          </p:spPr>
          <p:txBody>
            <a:bodyPr wrap="square">
              <a:spAutoFit/>
            </a:bodyPr>
            <a:lstStyle/>
            <a:p>
              <a:pPr lvl="0" algn="r"/>
              <a:r>
                <a:rPr lang="en-ZA" sz="800" i="1" dirty="0">
                  <a:latin typeface="Century Gothic" panose="020B0502020202020204" pitchFamily="34" charset="0"/>
                </a:rPr>
                <a:t>*This voucher is valid  until &gt;&gt; DATE &lt;&lt;</a:t>
              </a:r>
            </a:p>
          </p:txBody>
        </p:sp>
        <p:pic>
          <p:nvPicPr>
            <p:cNvPr id="163" name="Picture 162">
              <a:extLst>
                <a:ext uri="{FF2B5EF4-FFF2-40B4-BE49-F238E27FC236}">
                  <a16:creationId xmlns:a16="http://schemas.microsoft.com/office/drawing/2014/main" xmlns="" id="{41997F09-B133-F54D-9A0A-C104A106C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5264" y="171715"/>
              <a:ext cx="864096" cy="358682"/>
            </a:xfrm>
            <a:prstGeom prst="rect">
              <a:avLst/>
            </a:prstGeom>
          </p:spPr>
        </p:pic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xmlns="" id="{9AFD2DEB-1A2D-C740-95F0-B9F9362A2A5A}"/>
                </a:ext>
              </a:extLst>
            </p:cNvPr>
            <p:cNvGrpSpPr/>
            <p:nvPr/>
          </p:nvGrpSpPr>
          <p:grpSpPr>
            <a:xfrm>
              <a:off x="4221088" y="1123661"/>
              <a:ext cx="873985" cy="799712"/>
              <a:chOff x="2601939" y="3121382"/>
              <a:chExt cx="1266269" cy="1158659"/>
            </a:xfrm>
          </p:grpSpPr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xmlns="" id="{BD9DE2C6-875B-6A4A-9D75-B63CB6B45D56}"/>
                  </a:ext>
                </a:extLst>
              </p:cNvPr>
              <p:cNvSpPr/>
              <p:nvPr/>
            </p:nvSpPr>
            <p:spPr>
              <a:xfrm>
                <a:off x="2641889" y="3121382"/>
                <a:ext cx="1186367" cy="1158659"/>
              </a:xfrm>
              <a:prstGeom prst="ellipse">
                <a:avLst/>
              </a:prstGeom>
              <a:solidFill>
                <a:srgbClr val="E44B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xmlns="" id="{CD2A04B4-8CF8-5445-ABE2-EFC091BCA516}"/>
                  </a:ext>
                </a:extLst>
              </p:cNvPr>
              <p:cNvSpPr txBox="1"/>
              <p:nvPr/>
            </p:nvSpPr>
            <p:spPr>
              <a:xfrm>
                <a:off x="2601939" y="3327785"/>
                <a:ext cx="1266269" cy="758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1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BOOK</a:t>
                </a:r>
              </a:p>
              <a:p>
                <a:pPr algn="ctr"/>
                <a:r>
                  <a:rPr lang="en-ZA" sz="1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NOW!</a:t>
                </a:r>
              </a:p>
            </p:txBody>
          </p:sp>
        </p:grp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xmlns="" id="{4EA04616-B47E-8346-A3B4-3867F298FACB}"/>
                </a:ext>
              </a:extLst>
            </p:cNvPr>
            <p:cNvSpPr/>
            <p:nvPr/>
          </p:nvSpPr>
          <p:spPr>
            <a:xfrm>
              <a:off x="-9144" y="80574"/>
              <a:ext cx="6858000" cy="22001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xmlns="" id="{2C81C72B-4ADB-9A4A-8F2C-6F22E9D0D680}"/>
                </a:ext>
              </a:extLst>
            </p:cNvPr>
            <p:cNvSpPr txBox="1"/>
            <p:nvPr/>
          </p:nvSpPr>
          <p:spPr>
            <a:xfrm>
              <a:off x="2027371" y="171714"/>
              <a:ext cx="38589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100" dirty="0">
                  <a:latin typeface="Century Gothic" panose="020B0502020202020204" pitchFamily="34" charset="0"/>
                </a:rPr>
                <a:t>You are invited to join us for an </a:t>
              </a:r>
              <a:r>
                <a:rPr lang="en-ZA" sz="1100" dirty="0" err="1">
                  <a:latin typeface="Century Gothic" panose="020B0502020202020204" pitchFamily="34" charset="0"/>
                </a:rPr>
                <a:t>Annique</a:t>
              </a:r>
              <a:r>
                <a:rPr lang="en-ZA" sz="1100" dirty="0">
                  <a:latin typeface="Century Gothic" panose="020B0502020202020204" pitchFamily="34" charset="0"/>
                </a:rPr>
                <a:t> </a:t>
              </a:r>
              <a:r>
                <a:rPr lang="en-ZA" sz="1100" dirty="0">
                  <a:solidFill>
                    <a:srgbClr val="E44B20"/>
                  </a:solidFill>
                  <a:latin typeface="Century Gothic" panose="020B0502020202020204" pitchFamily="34" charset="0"/>
                </a:rPr>
                <a:t>TEA TASTING!</a:t>
              </a:r>
              <a:endParaRPr lang="en-US" sz="1100" dirty="0">
                <a:solidFill>
                  <a:srgbClr val="E44B2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xmlns="" id="{D2527740-66FF-0B41-842D-133AB9AA30FE}"/>
                </a:ext>
              </a:extLst>
            </p:cNvPr>
            <p:cNvSpPr txBox="1"/>
            <p:nvPr/>
          </p:nvSpPr>
          <p:spPr>
            <a:xfrm>
              <a:off x="2027371" y="495007"/>
              <a:ext cx="161765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900" b="1" i="1" dirty="0">
                  <a:latin typeface="Century Gothic" panose="020B0502020202020204" pitchFamily="34" charset="0"/>
                </a:rPr>
                <a:t>Did you know, Rooibos is; 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Anti-allergenic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Antioxidant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Anti-bacterial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Anti-inflammatory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Anti-viral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Anti-spasmodic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Anti-ageing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Contains no caffeine</a:t>
              </a:r>
              <a:endParaRPr 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xmlns="" id="{BAF337C8-EC8B-3A4F-8825-D46D3F19650F}"/>
                </a:ext>
              </a:extLst>
            </p:cNvPr>
            <p:cNvSpPr txBox="1"/>
            <p:nvPr/>
          </p:nvSpPr>
          <p:spPr>
            <a:xfrm>
              <a:off x="2027371" y="1833835"/>
              <a:ext cx="20129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700" b="1" dirty="0" err="1">
                  <a:latin typeface="Century Gothic" panose="020B0502020202020204" pitchFamily="34" charset="0"/>
                </a:rPr>
                <a:t>Annique</a:t>
              </a:r>
              <a:r>
                <a:rPr lang="en-ZA" sz="700" b="1" dirty="0">
                  <a:latin typeface="Century Gothic" panose="020B0502020202020204" pitchFamily="34" charset="0"/>
                </a:rPr>
                <a:t> has more than 14 Rooibos tea blends, each specifically developed to target key health problems.</a:t>
              </a:r>
              <a:endParaRPr lang="en-US" sz="7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xmlns="" id="{20617582-7FCA-CA49-8E9F-F52BBF42D0D3}"/>
              </a:ext>
            </a:extLst>
          </p:cNvPr>
          <p:cNvGrpSpPr/>
          <p:nvPr/>
        </p:nvGrpSpPr>
        <p:grpSpPr>
          <a:xfrm>
            <a:off x="-45582" y="4586941"/>
            <a:ext cx="6894529" cy="2200140"/>
            <a:chOff x="-36528" y="80574"/>
            <a:chExt cx="6894529" cy="2200140"/>
          </a:xfrm>
        </p:grpSpPr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xmlns="" id="{BBEED6AD-7234-1A46-A172-6693617C47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"/>
            <a:stretch/>
          </p:blipFill>
          <p:spPr>
            <a:xfrm>
              <a:off x="1980497" y="80574"/>
              <a:ext cx="4877504" cy="2200140"/>
            </a:xfrm>
            <a:prstGeom prst="rect">
              <a:avLst/>
            </a:prstGeom>
          </p:spPr>
        </p:pic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xmlns="" id="{F6D6B997-8509-5148-BE48-4B753292228A}"/>
                </a:ext>
              </a:extLst>
            </p:cNvPr>
            <p:cNvCxnSpPr/>
            <p:nvPr/>
          </p:nvCxnSpPr>
          <p:spPr>
            <a:xfrm>
              <a:off x="1979696" y="80574"/>
              <a:ext cx="0" cy="2200140"/>
            </a:xfrm>
            <a:prstGeom prst="line">
              <a:avLst/>
            </a:prstGeom>
            <a:ln>
              <a:solidFill>
                <a:srgbClr val="DD411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xmlns="" id="{827D8A76-0486-3749-BB7D-E2BCBB5CD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503" y="171714"/>
              <a:ext cx="1557686" cy="646587"/>
            </a:xfrm>
            <a:prstGeom prst="rect">
              <a:avLst/>
            </a:prstGeom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xmlns="" id="{1A931E85-A3CE-724D-891F-C4BFCC9A3D2D}"/>
                </a:ext>
              </a:extLst>
            </p:cNvPr>
            <p:cNvSpPr txBox="1"/>
            <p:nvPr/>
          </p:nvSpPr>
          <p:spPr>
            <a:xfrm>
              <a:off x="-36528" y="918803"/>
              <a:ext cx="2063899" cy="136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Name: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Tel: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Cell: </a:t>
              </a:r>
              <a:r>
                <a:rPr lang="en-ZA" sz="1100" u="sng" dirty="0">
                  <a:latin typeface="Glacial Indifference" pitchFamily="2" charset="0"/>
                </a:rPr>
                <a:t> 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Email: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Time available: </a:t>
              </a:r>
              <a:r>
                <a:rPr lang="en-ZA" sz="1100" u="sng" dirty="0">
                  <a:latin typeface="Glacial Indifference" pitchFamily="2" charset="0"/>
                </a:rPr>
                <a:t>	</a:t>
              </a:r>
              <a:endParaRPr lang="en-ZA" sz="1100" dirty="0">
                <a:latin typeface="Glacial Indifference" pitchFamily="2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xmlns="" id="{258D159A-642A-7B42-B309-624E1B16FD98}"/>
                </a:ext>
              </a:extLst>
            </p:cNvPr>
            <p:cNvSpPr/>
            <p:nvPr/>
          </p:nvSpPr>
          <p:spPr>
            <a:xfrm>
              <a:off x="4067929" y="2013375"/>
              <a:ext cx="2780750" cy="215444"/>
            </a:xfrm>
            <a:prstGeom prst="rect">
              <a:avLst/>
            </a:prstGeom>
            <a:solidFill>
              <a:schemeClr val="bg1">
                <a:alpha val="87000"/>
              </a:schemeClr>
            </a:solidFill>
          </p:spPr>
          <p:txBody>
            <a:bodyPr wrap="square">
              <a:spAutoFit/>
            </a:bodyPr>
            <a:lstStyle/>
            <a:p>
              <a:pPr lvl="0" algn="r"/>
              <a:r>
                <a:rPr lang="en-ZA" sz="800" i="1" dirty="0">
                  <a:latin typeface="Century Gothic" panose="020B0502020202020204" pitchFamily="34" charset="0"/>
                </a:rPr>
                <a:t>*This voucher is valid  until &gt;&gt; DATE &lt;&lt;</a:t>
              </a:r>
            </a:p>
          </p:txBody>
        </p:sp>
        <p:pic>
          <p:nvPicPr>
            <p:cNvPr id="177" name="Picture 176">
              <a:extLst>
                <a:ext uri="{FF2B5EF4-FFF2-40B4-BE49-F238E27FC236}">
                  <a16:creationId xmlns:a16="http://schemas.microsoft.com/office/drawing/2014/main" xmlns="" id="{8EBF0F86-2787-A44B-BC52-80516A56A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5264" y="171715"/>
              <a:ext cx="864096" cy="358682"/>
            </a:xfrm>
            <a:prstGeom prst="rect">
              <a:avLst/>
            </a:prstGeom>
          </p:spPr>
        </p:pic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xmlns="" id="{D20D8D45-FB51-2C42-BAA2-B7FE4D05A3E5}"/>
                </a:ext>
              </a:extLst>
            </p:cNvPr>
            <p:cNvGrpSpPr/>
            <p:nvPr/>
          </p:nvGrpSpPr>
          <p:grpSpPr>
            <a:xfrm>
              <a:off x="4221088" y="1123661"/>
              <a:ext cx="873985" cy="799712"/>
              <a:chOff x="2601939" y="3121382"/>
              <a:chExt cx="1266269" cy="1158659"/>
            </a:xfrm>
          </p:grpSpPr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xmlns="" id="{08144B2F-062A-C54F-8A19-B00B4A59C908}"/>
                  </a:ext>
                </a:extLst>
              </p:cNvPr>
              <p:cNvSpPr/>
              <p:nvPr/>
            </p:nvSpPr>
            <p:spPr>
              <a:xfrm>
                <a:off x="2641889" y="3121382"/>
                <a:ext cx="1186367" cy="1158659"/>
              </a:xfrm>
              <a:prstGeom prst="ellipse">
                <a:avLst/>
              </a:prstGeom>
              <a:solidFill>
                <a:srgbClr val="E44B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xmlns="" id="{770E9A63-A045-CE43-9B27-F5823E685761}"/>
                  </a:ext>
                </a:extLst>
              </p:cNvPr>
              <p:cNvSpPr txBox="1"/>
              <p:nvPr/>
            </p:nvSpPr>
            <p:spPr>
              <a:xfrm>
                <a:off x="2601939" y="3327785"/>
                <a:ext cx="1266269" cy="758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1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BOOK</a:t>
                </a:r>
              </a:p>
              <a:p>
                <a:pPr algn="ctr"/>
                <a:r>
                  <a:rPr lang="en-ZA" sz="1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NOW!</a:t>
                </a:r>
              </a:p>
            </p:txBody>
          </p:sp>
        </p:grp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xmlns="" id="{2F4FF83F-A4EA-8F43-9E0E-5C7C95D72EA3}"/>
                </a:ext>
              </a:extLst>
            </p:cNvPr>
            <p:cNvSpPr/>
            <p:nvPr/>
          </p:nvSpPr>
          <p:spPr>
            <a:xfrm>
              <a:off x="-9144" y="80574"/>
              <a:ext cx="6858000" cy="22001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xmlns="" id="{8E0CA057-C8B0-8D47-A780-C2CE87412A05}"/>
                </a:ext>
              </a:extLst>
            </p:cNvPr>
            <p:cNvSpPr txBox="1"/>
            <p:nvPr/>
          </p:nvSpPr>
          <p:spPr>
            <a:xfrm>
              <a:off x="2027371" y="171714"/>
              <a:ext cx="38589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100" dirty="0">
                  <a:latin typeface="Century Gothic" panose="020B0502020202020204" pitchFamily="34" charset="0"/>
                </a:rPr>
                <a:t>You are invited to join us for an </a:t>
              </a:r>
              <a:r>
                <a:rPr lang="en-ZA" sz="1100" dirty="0" err="1">
                  <a:latin typeface="Century Gothic" panose="020B0502020202020204" pitchFamily="34" charset="0"/>
                </a:rPr>
                <a:t>Annique</a:t>
              </a:r>
              <a:r>
                <a:rPr lang="en-ZA" sz="1100" dirty="0">
                  <a:latin typeface="Century Gothic" panose="020B0502020202020204" pitchFamily="34" charset="0"/>
                </a:rPr>
                <a:t> </a:t>
              </a:r>
              <a:r>
                <a:rPr lang="en-ZA" sz="1100" dirty="0">
                  <a:solidFill>
                    <a:srgbClr val="E44B20"/>
                  </a:solidFill>
                  <a:latin typeface="Century Gothic" panose="020B0502020202020204" pitchFamily="34" charset="0"/>
                </a:rPr>
                <a:t>TEA TASTING!</a:t>
              </a:r>
              <a:endParaRPr lang="en-US" sz="1100" dirty="0">
                <a:solidFill>
                  <a:srgbClr val="E44B2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xmlns="" id="{A2484CA2-A0EC-B548-9F71-5C475D405FE4}"/>
                </a:ext>
              </a:extLst>
            </p:cNvPr>
            <p:cNvSpPr txBox="1"/>
            <p:nvPr/>
          </p:nvSpPr>
          <p:spPr>
            <a:xfrm>
              <a:off x="2027371" y="495007"/>
              <a:ext cx="161765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900" b="1" i="1" dirty="0">
                  <a:latin typeface="Century Gothic" panose="020B0502020202020204" pitchFamily="34" charset="0"/>
                </a:rPr>
                <a:t>Did you know, Rooibos is; 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Anti-allergenic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Antioxidant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Anti-bacterial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Anti-inflammatory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Anti-viral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Anti-spasmodic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Anti-ageing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Contains no caffeine</a:t>
              </a:r>
              <a:endParaRPr 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xmlns="" id="{F6A7B9C0-E72B-9B4B-BBF9-B7E23858830A}"/>
                </a:ext>
              </a:extLst>
            </p:cNvPr>
            <p:cNvSpPr txBox="1"/>
            <p:nvPr/>
          </p:nvSpPr>
          <p:spPr>
            <a:xfrm>
              <a:off x="2027371" y="1833835"/>
              <a:ext cx="20129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700" b="1" dirty="0" err="1">
                  <a:latin typeface="Century Gothic" panose="020B0502020202020204" pitchFamily="34" charset="0"/>
                </a:rPr>
                <a:t>Annique</a:t>
              </a:r>
              <a:r>
                <a:rPr lang="en-ZA" sz="700" b="1" dirty="0">
                  <a:latin typeface="Century Gothic" panose="020B0502020202020204" pitchFamily="34" charset="0"/>
                </a:rPr>
                <a:t> has more than 14 Rooibos tea blends, each specifically developed to target key health problems.</a:t>
              </a:r>
              <a:endParaRPr lang="en-US" sz="7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47BA07A2-4389-744F-8F8C-EA6ECD6D1F22}"/>
              </a:ext>
            </a:extLst>
          </p:cNvPr>
          <p:cNvGrpSpPr/>
          <p:nvPr/>
        </p:nvGrpSpPr>
        <p:grpSpPr>
          <a:xfrm>
            <a:off x="-45582" y="6845702"/>
            <a:ext cx="6894529" cy="2200140"/>
            <a:chOff x="-36528" y="80574"/>
            <a:chExt cx="6894529" cy="2200140"/>
          </a:xfrm>
        </p:grpSpPr>
        <p:pic>
          <p:nvPicPr>
            <p:cNvPr id="186" name="Picture 185">
              <a:extLst>
                <a:ext uri="{FF2B5EF4-FFF2-40B4-BE49-F238E27FC236}">
                  <a16:creationId xmlns:a16="http://schemas.microsoft.com/office/drawing/2014/main" xmlns="" id="{ADF43A3F-7DFA-C244-81B4-CFFC23C887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"/>
            <a:stretch/>
          </p:blipFill>
          <p:spPr>
            <a:xfrm>
              <a:off x="1980497" y="80574"/>
              <a:ext cx="4877504" cy="2200140"/>
            </a:xfrm>
            <a:prstGeom prst="rect">
              <a:avLst/>
            </a:prstGeom>
          </p:spPr>
        </p:pic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xmlns="" id="{0003270F-1B61-834E-B473-B5EB5440AD5E}"/>
                </a:ext>
              </a:extLst>
            </p:cNvPr>
            <p:cNvCxnSpPr/>
            <p:nvPr/>
          </p:nvCxnSpPr>
          <p:spPr>
            <a:xfrm>
              <a:off x="1979696" y="80574"/>
              <a:ext cx="0" cy="2200140"/>
            </a:xfrm>
            <a:prstGeom prst="line">
              <a:avLst/>
            </a:prstGeom>
            <a:ln>
              <a:solidFill>
                <a:srgbClr val="DD411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8" name="Picture 187">
              <a:extLst>
                <a:ext uri="{FF2B5EF4-FFF2-40B4-BE49-F238E27FC236}">
                  <a16:creationId xmlns:a16="http://schemas.microsoft.com/office/drawing/2014/main" xmlns="" id="{96645882-3B06-E04F-93DB-749BD844D1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503" y="171714"/>
              <a:ext cx="1557686" cy="646587"/>
            </a:xfrm>
            <a:prstGeom prst="rect">
              <a:avLst/>
            </a:prstGeom>
          </p:spPr>
        </p:pic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xmlns="" id="{16ABD5A5-94ED-434E-B6A7-AF78B40FE321}"/>
                </a:ext>
              </a:extLst>
            </p:cNvPr>
            <p:cNvSpPr txBox="1"/>
            <p:nvPr/>
          </p:nvSpPr>
          <p:spPr>
            <a:xfrm>
              <a:off x="-36528" y="918803"/>
              <a:ext cx="2063899" cy="136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Name: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Tel: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Cell: </a:t>
              </a:r>
              <a:r>
                <a:rPr lang="en-ZA" sz="1100" u="sng" dirty="0">
                  <a:latin typeface="Glacial Indifference" pitchFamily="2" charset="0"/>
                </a:rPr>
                <a:t> 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Email: </a:t>
              </a:r>
              <a:r>
                <a:rPr lang="en-ZA" sz="1100" u="sng" dirty="0">
                  <a:latin typeface="Glacial Indifference" pitchFamily="2" charset="0"/>
                </a:rPr>
                <a:t>		</a:t>
              </a:r>
              <a:endParaRPr lang="en-ZA" sz="1100" dirty="0">
                <a:latin typeface="Glacial Indifference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en-ZA" sz="1100" dirty="0">
                  <a:latin typeface="Glacial Indifference" pitchFamily="2" charset="0"/>
                </a:rPr>
                <a:t>Time available: </a:t>
              </a:r>
              <a:r>
                <a:rPr lang="en-ZA" sz="1100" u="sng" dirty="0">
                  <a:latin typeface="Glacial Indifference" pitchFamily="2" charset="0"/>
                </a:rPr>
                <a:t>	</a:t>
              </a:r>
              <a:endParaRPr lang="en-ZA" sz="1100" dirty="0">
                <a:latin typeface="Glacial Indifference" pitchFamily="2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xmlns="" id="{9C06B402-D775-1441-AA67-D7319B7AC753}"/>
                </a:ext>
              </a:extLst>
            </p:cNvPr>
            <p:cNvSpPr/>
            <p:nvPr/>
          </p:nvSpPr>
          <p:spPr>
            <a:xfrm>
              <a:off x="4067929" y="2013375"/>
              <a:ext cx="2780750" cy="215444"/>
            </a:xfrm>
            <a:prstGeom prst="rect">
              <a:avLst/>
            </a:prstGeom>
            <a:solidFill>
              <a:schemeClr val="bg1">
                <a:alpha val="87000"/>
              </a:schemeClr>
            </a:solidFill>
          </p:spPr>
          <p:txBody>
            <a:bodyPr wrap="square">
              <a:spAutoFit/>
            </a:bodyPr>
            <a:lstStyle/>
            <a:p>
              <a:pPr lvl="0" algn="r"/>
              <a:r>
                <a:rPr lang="en-ZA" sz="800" i="1" dirty="0">
                  <a:latin typeface="Century Gothic" panose="020B0502020202020204" pitchFamily="34" charset="0"/>
                </a:rPr>
                <a:t>*This voucher is valid  until &gt;&gt; DATE &lt;&lt;</a:t>
              </a:r>
            </a:p>
          </p:txBody>
        </p:sp>
        <p:pic>
          <p:nvPicPr>
            <p:cNvPr id="191" name="Picture 190">
              <a:extLst>
                <a:ext uri="{FF2B5EF4-FFF2-40B4-BE49-F238E27FC236}">
                  <a16:creationId xmlns:a16="http://schemas.microsoft.com/office/drawing/2014/main" xmlns="" id="{CF6669B7-711A-AF4A-823B-E11487422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5264" y="171715"/>
              <a:ext cx="864096" cy="358682"/>
            </a:xfrm>
            <a:prstGeom prst="rect">
              <a:avLst/>
            </a:prstGeom>
          </p:spPr>
        </p:pic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xmlns="" id="{9789923B-DB78-6E47-9D62-CA572940D902}"/>
                </a:ext>
              </a:extLst>
            </p:cNvPr>
            <p:cNvGrpSpPr/>
            <p:nvPr/>
          </p:nvGrpSpPr>
          <p:grpSpPr>
            <a:xfrm>
              <a:off x="4221088" y="1123661"/>
              <a:ext cx="873985" cy="799712"/>
              <a:chOff x="2601939" y="3121382"/>
              <a:chExt cx="1266269" cy="1158659"/>
            </a:xfrm>
          </p:grpSpPr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xmlns="" id="{16FB12C5-A3A5-854C-8D60-408B362D03C1}"/>
                  </a:ext>
                </a:extLst>
              </p:cNvPr>
              <p:cNvSpPr/>
              <p:nvPr/>
            </p:nvSpPr>
            <p:spPr>
              <a:xfrm>
                <a:off x="2641889" y="3121382"/>
                <a:ext cx="1186367" cy="1158659"/>
              </a:xfrm>
              <a:prstGeom prst="ellipse">
                <a:avLst/>
              </a:prstGeom>
              <a:solidFill>
                <a:srgbClr val="E44B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dirty="0"/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xmlns="" id="{FC605831-EDD3-4F48-BB0B-99877CA8E810}"/>
                  </a:ext>
                </a:extLst>
              </p:cNvPr>
              <p:cNvSpPr txBox="1"/>
              <p:nvPr/>
            </p:nvSpPr>
            <p:spPr>
              <a:xfrm>
                <a:off x="2601939" y="3327785"/>
                <a:ext cx="1266269" cy="758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ZA" sz="1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BOOK</a:t>
                </a:r>
              </a:p>
              <a:p>
                <a:pPr algn="ctr"/>
                <a:r>
                  <a:rPr lang="en-ZA" sz="1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NOW!</a:t>
                </a:r>
              </a:p>
            </p:txBody>
          </p:sp>
        </p:grp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xmlns="" id="{FDAE8595-2938-CC4A-91DE-92F2FCC13AEE}"/>
                </a:ext>
              </a:extLst>
            </p:cNvPr>
            <p:cNvSpPr/>
            <p:nvPr/>
          </p:nvSpPr>
          <p:spPr>
            <a:xfrm>
              <a:off x="-9144" y="80574"/>
              <a:ext cx="6858000" cy="22001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xmlns="" id="{4C50139B-40D1-3544-BEBC-D2B32B606081}"/>
                </a:ext>
              </a:extLst>
            </p:cNvPr>
            <p:cNvSpPr txBox="1"/>
            <p:nvPr/>
          </p:nvSpPr>
          <p:spPr>
            <a:xfrm>
              <a:off x="2027371" y="171714"/>
              <a:ext cx="37770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100" dirty="0">
                  <a:latin typeface="Century Gothic" panose="020B0502020202020204" pitchFamily="34" charset="0"/>
                </a:rPr>
                <a:t>You are invited to join us for an </a:t>
              </a:r>
              <a:r>
                <a:rPr lang="en-ZA" sz="1100" dirty="0" err="1">
                  <a:latin typeface="Century Gothic" panose="020B0502020202020204" pitchFamily="34" charset="0"/>
                </a:rPr>
                <a:t>Annique</a:t>
              </a:r>
              <a:r>
                <a:rPr lang="en-ZA" sz="1100" dirty="0">
                  <a:latin typeface="Century Gothic" panose="020B0502020202020204" pitchFamily="34" charset="0"/>
                </a:rPr>
                <a:t> </a:t>
              </a:r>
              <a:r>
                <a:rPr lang="en-ZA" sz="1100" dirty="0">
                  <a:solidFill>
                    <a:srgbClr val="E44B20"/>
                  </a:solidFill>
                  <a:latin typeface="Century Gothic" panose="020B0502020202020204" pitchFamily="34" charset="0"/>
                </a:rPr>
                <a:t>TEA TASTING!</a:t>
              </a:r>
              <a:endParaRPr lang="en-US" sz="1100" dirty="0">
                <a:solidFill>
                  <a:srgbClr val="E44B2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xmlns="" id="{234D543D-CDE9-9846-BAC4-31367A2E9410}"/>
                </a:ext>
              </a:extLst>
            </p:cNvPr>
            <p:cNvSpPr txBox="1"/>
            <p:nvPr/>
          </p:nvSpPr>
          <p:spPr>
            <a:xfrm>
              <a:off x="2027371" y="495007"/>
              <a:ext cx="161765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900" b="1" i="1" dirty="0">
                  <a:latin typeface="Century Gothic" panose="020B0502020202020204" pitchFamily="34" charset="0"/>
                </a:rPr>
                <a:t>Did you know, Rooibos is; 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Anti-allergenic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Antioxidant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Anti-bacterial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Anti-inflammatory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Anti-viral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Anti-spasmodic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Anti-ageing</a:t>
              </a:r>
            </a:p>
            <a:p>
              <a:pPr algn="ctr"/>
              <a:r>
                <a:rPr lang="en-ZA" sz="900" dirty="0">
                  <a:latin typeface="Century Gothic" panose="020B0502020202020204" pitchFamily="34" charset="0"/>
                </a:rPr>
                <a:t>Contains no caffeine</a:t>
              </a:r>
              <a:endParaRPr lang="en-US" sz="900" dirty="0">
                <a:latin typeface="Century Gothic" panose="020B0502020202020204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xmlns="" id="{AC2538A1-D579-FA45-A843-4E8EF245CE79}"/>
                </a:ext>
              </a:extLst>
            </p:cNvPr>
            <p:cNvSpPr txBox="1"/>
            <p:nvPr/>
          </p:nvSpPr>
          <p:spPr>
            <a:xfrm>
              <a:off x="2027371" y="1833835"/>
              <a:ext cx="20129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700" b="1" dirty="0" err="1">
                  <a:latin typeface="Century Gothic" panose="020B0502020202020204" pitchFamily="34" charset="0"/>
                </a:rPr>
                <a:t>Annique</a:t>
              </a:r>
              <a:r>
                <a:rPr lang="en-ZA" sz="700" b="1" dirty="0">
                  <a:latin typeface="Century Gothic" panose="020B0502020202020204" pitchFamily="34" charset="0"/>
                </a:rPr>
                <a:t> has more than 14 Rooibos tea blends, each specifically developed to target key health problems.</a:t>
              </a:r>
              <a:endParaRPr lang="en-US" sz="7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072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{29DBDEEB-D452-444E-9EF9-1B31506A8AAC}tf10001119</Template>
  <TotalTime>857</TotalTime>
  <Words>205</Words>
  <Application>Microsoft Office PowerPoint</Application>
  <PresentationFormat>On-screen Show (4:3)</PresentationFormat>
  <Paragraphs>77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Spoil your department with a pamper session at the office!</dc:title>
  <dc:creator>Natali Wiblin</dc:creator>
  <cp:lastModifiedBy>Ronel van Heerden</cp:lastModifiedBy>
  <cp:revision>42</cp:revision>
  <cp:lastPrinted>2019-03-27T01:18:43Z</cp:lastPrinted>
  <dcterms:created xsi:type="dcterms:W3CDTF">2014-09-09T07:16:48Z</dcterms:created>
  <dcterms:modified xsi:type="dcterms:W3CDTF">2020-11-02T08:15:51Z</dcterms:modified>
</cp:coreProperties>
</file>