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94" r:id="rId3"/>
  </p:sldMasterIdLst>
  <p:notesMasterIdLst>
    <p:notesMasterId r:id="rId12"/>
  </p:notesMasterIdLst>
  <p:sldIdLst>
    <p:sldId id="640" r:id="rId4"/>
    <p:sldId id="394" r:id="rId5"/>
    <p:sldId id="598" r:id="rId6"/>
    <p:sldId id="599" r:id="rId7"/>
    <p:sldId id="613" r:id="rId8"/>
    <p:sldId id="617" r:id="rId9"/>
    <p:sldId id="401" r:id="rId10"/>
    <p:sldId id="61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996633"/>
    <a:srgbClr val="80008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367" autoAdjust="0"/>
  </p:normalViewPr>
  <p:slideViewPr>
    <p:cSldViewPr snapToGrid="0">
      <p:cViewPr varScale="1">
        <p:scale>
          <a:sx n="59" d="100"/>
          <a:sy n="59" d="100"/>
        </p:scale>
        <p:origin x="154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1EEFA-1FBD-499B-96F6-8DC9CCD41AB1}" type="datetimeFigureOut">
              <a:rPr lang="en-ZA" smtClean="0"/>
              <a:t>2024/02/22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436AF-EB4B-4028-BDA8-FC729A38B5B0}" type="slidenum">
              <a:rPr lang="en-ZA" smtClean="0"/>
              <a:t>‹#›</a:t>
            </a:fld>
            <a:endParaRPr lang="en-ZA"/>
          </a:p>
        </p:txBody>
      </p:sp>
    </p:spTree>
    <p:extLst>
      <p:ext uri="{BB962C8B-B14F-4D97-AF65-F5344CB8AC3E}">
        <p14:creationId xmlns:p14="http://schemas.microsoft.com/office/powerpoint/2010/main" val="257353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Did you know Rooibos is a superfood? Time Magazine names Rooibos as one of the top 50 superfoods in the world! Rooibos is indigenous to South Africa and has now been awarded Protected Designation of Origin status from the European Union. Other products that also have this status include Champagne, Port and Parma ham. Rooibos is the first African food to be awarded this status and it means that Rooibos is protected and appreciated for its uniqueness.  </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All our Superfood supplements contain Rooibos for its anti-ageing, antioxidant and amazing health promoting benefits including that is fights heart disease, diabetes, cancer and stress.</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Let’s pause for a moment and talk about antioxidants. We hear this term often and we know they are good for us, but people seldom know what they are and what they do. In simple terms, antioxidants are molecules that fight free radicals in our bodies. Now what on earth are free radicals? Free radicals are compounds that can cause harm if their levels become too high. This leads to many diseases including heart disease, cancer, diabetes, etc.</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The balance between antioxidants and free radicals is critical. When free radicals exceed antioxidants, this is called oxidative stress and being in this state for too long leads to DNA damage and even cell death. </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 Think of it like this: every cell in your body is made up of millions of molecules that communicate and mingle with each other, and each molecule is made up of electrons. When a molecule loses an electron, the molecule is unbalanced and becomes a free radical trying to steal electrons from other modules to restore itself. Imagine that each molecule is a sports team made up of a certain amount of electron players. During the game, one of the players can be injured or sent off the field resulting in an unbalanced team. An unbalanced team becomes a free radical,  obsessed by replacing that player, sometimes even trying to steal another player, creating chaos on the field. Antioxidants are like the reserve team and they will gladly donate one of their players to the free-radical team to restore balance. </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Now, as you know, we at </a:t>
            </a:r>
            <a:r>
              <a:rPr lang="en-ZA" sz="1800" dirty="0" err="1">
                <a:effectLst/>
                <a:latin typeface="Calibri" panose="020F0502020204030204" pitchFamily="34" charset="0"/>
                <a:ea typeface="Calibri" panose="020F0502020204030204" pitchFamily="34" charset="0"/>
                <a:cs typeface="Times New Roman" panose="02020603050405020304" pitchFamily="18" charset="0"/>
              </a:rPr>
              <a:t>Annique</a:t>
            </a:r>
            <a:r>
              <a:rPr lang="en-ZA" sz="1800" dirty="0">
                <a:effectLst/>
                <a:latin typeface="Calibri" panose="020F0502020204030204" pitchFamily="34" charset="0"/>
                <a:ea typeface="Calibri" panose="020F0502020204030204" pitchFamily="34" charset="0"/>
                <a:cs typeface="Times New Roman" panose="02020603050405020304" pitchFamily="18" charset="0"/>
              </a:rPr>
              <a:t> are passionate about making a difference in people’s lives.  And improving someone’s health is the ideal  way to do this.</a:t>
            </a: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To this end, </a:t>
            </a:r>
            <a:r>
              <a:rPr lang="en-ZA" sz="1800" dirty="0" err="1">
                <a:effectLst/>
                <a:latin typeface="Calibri" panose="020F0502020204030204" pitchFamily="34" charset="0"/>
                <a:ea typeface="Calibri" panose="020F0502020204030204" pitchFamily="34" charset="0"/>
                <a:cs typeface="Times New Roman" panose="02020603050405020304" pitchFamily="18" charset="0"/>
              </a:rPr>
              <a:t>Annique</a:t>
            </a:r>
            <a:r>
              <a:rPr lang="en-ZA" sz="1800" dirty="0">
                <a:effectLst/>
                <a:latin typeface="Calibri" panose="020F0502020204030204" pitchFamily="34" charset="0"/>
                <a:ea typeface="Calibri" panose="020F0502020204030204" pitchFamily="34" charset="0"/>
                <a:cs typeface="Times New Roman" panose="02020603050405020304" pitchFamily="18" charset="0"/>
              </a:rPr>
              <a:t> has made it easy and convenient to get the best of what nature has to offer in the form of Superfood Supplements! </a:t>
            </a:r>
          </a:p>
          <a:p>
            <a:pPr>
              <a:lnSpc>
                <a:spcPct val="107000"/>
              </a:lnSpc>
              <a:spcAft>
                <a:spcPts val="80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We must also understand that we don’t need to have ailments to take superfoods. Much of the benefits of these supplements are for preventative care. Good health doesn’t magically happen after eating one healthy meal or one stint in the gym. It something that we need to constantly work at and invest in, and </a:t>
            </a:r>
            <a:r>
              <a:rPr lang="en-ZA" sz="1800" u="sng" dirty="0">
                <a:effectLst/>
                <a:latin typeface="Calibri" panose="020F0502020204030204" pitchFamily="34" charset="0"/>
                <a:ea typeface="Calibri" panose="020F0502020204030204" pitchFamily="34" charset="0"/>
                <a:cs typeface="Times New Roman" panose="02020603050405020304" pitchFamily="18" charset="0"/>
              </a:rPr>
              <a:t>ta</a:t>
            </a:r>
            <a:r>
              <a:rPr lang="en-ZA" sz="18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king</a:t>
            </a:r>
            <a:r>
              <a:rPr lang="en-ZA" sz="1800" u="sng" baseline="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ZA" sz="1800" dirty="0">
                <a:effectLst/>
                <a:latin typeface="Calibri" panose="020F0502020204030204" pitchFamily="34" charset="0"/>
                <a:ea typeface="Calibri" panose="020F0502020204030204" pitchFamily="34" charset="0"/>
                <a:cs typeface="Times New Roman" panose="02020603050405020304" pitchFamily="18" charset="0"/>
              </a:rPr>
              <a:t>supplements to prevent disease later in life is part of this approach. And this is  where Superfood Supplements shine.</a:t>
            </a:r>
            <a:endParaRPr lang="en-ZA" sz="1100" kern="1200" dirty="0">
              <a:solidFill>
                <a:schemeClr val="tx1"/>
              </a:solidFill>
              <a:effectLst/>
              <a:latin typeface="+mn-lt"/>
              <a:ea typeface="+mn-ea"/>
              <a:cs typeface="+mn-cs"/>
            </a:endParaRPr>
          </a:p>
          <a:p>
            <a:pPr marL="139700" indent="0">
              <a:buNone/>
            </a:pPr>
            <a:endParaRPr lang="en-ZA" sz="1100" kern="1200" dirty="0">
              <a:solidFill>
                <a:schemeClr val="tx1"/>
              </a:solidFill>
              <a:effectLst/>
              <a:latin typeface="+mn-lt"/>
              <a:ea typeface="+mn-ea"/>
              <a:cs typeface="+mn-cs"/>
            </a:endParaRPr>
          </a:p>
          <a:p>
            <a:pPr marL="139700" indent="0">
              <a:buNone/>
            </a:pPr>
            <a:r>
              <a:rPr lang="en-ZA" sz="1100" kern="1200" dirty="0" err="1">
                <a:solidFill>
                  <a:schemeClr val="tx1"/>
                </a:solidFill>
                <a:effectLst/>
                <a:latin typeface="+mn-lt"/>
                <a:ea typeface="+mn-ea"/>
                <a:cs typeface="+mn-cs"/>
              </a:rPr>
              <a:t>Annique’s</a:t>
            </a:r>
            <a:r>
              <a:rPr lang="en-ZA" sz="1100" kern="1200" dirty="0">
                <a:solidFill>
                  <a:schemeClr val="tx1"/>
                </a:solidFill>
                <a:effectLst/>
                <a:latin typeface="+mn-lt"/>
                <a:ea typeface="+mn-ea"/>
                <a:cs typeface="+mn-cs"/>
              </a:rPr>
              <a:t> Superfood Strategy</a:t>
            </a:r>
          </a:p>
          <a:p>
            <a:pPr marL="139700" indent="0">
              <a:buNone/>
            </a:pPr>
            <a:r>
              <a:rPr lang="en-ZA" sz="1100" kern="1200" dirty="0">
                <a:solidFill>
                  <a:schemeClr val="tx1"/>
                </a:solidFill>
                <a:effectLst/>
                <a:latin typeface="+mn-lt"/>
                <a:ea typeface="+mn-ea"/>
                <a:cs typeface="+mn-cs"/>
              </a:rPr>
              <a:t>The idea behind the strategy is to have a “Rainbow” of superfood supplements, each Superfood has its own benefit.  </a:t>
            </a:r>
          </a:p>
          <a:p>
            <a:pPr marL="139700" indent="0">
              <a:buNone/>
            </a:pPr>
            <a:endParaRPr lang="en-ZA" sz="1100" kern="1200" dirty="0">
              <a:solidFill>
                <a:schemeClr val="tx1"/>
              </a:solidFill>
              <a:effectLst/>
              <a:latin typeface="+mn-lt"/>
              <a:ea typeface="+mn-ea"/>
              <a:cs typeface="+mn-cs"/>
            </a:endParaRPr>
          </a:p>
          <a:p>
            <a:pPr marL="139700" indent="0">
              <a:buNone/>
            </a:pPr>
            <a:r>
              <a:rPr lang="en-ZA" sz="1100" kern="1200" dirty="0">
                <a:solidFill>
                  <a:schemeClr val="tx1"/>
                </a:solidFill>
                <a:effectLst/>
                <a:latin typeface="+mn-lt"/>
                <a:ea typeface="+mn-ea"/>
                <a:cs typeface="+mn-cs"/>
              </a:rPr>
              <a:t>What are superfoods?</a:t>
            </a:r>
          </a:p>
          <a:p>
            <a:pPr marL="139700" indent="0">
              <a:buNone/>
            </a:pPr>
            <a:r>
              <a:rPr lang="en-ZA" sz="1100" kern="1200" dirty="0">
                <a:solidFill>
                  <a:schemeClr val="tx1"/>
                </a:solidFill>
                <a:effectLst/>
                <a:latin typeface="+mn-lt"/>
                <a:ea typeface="+mn-ea"/>
                <a:cs typeface="+mn-cs"/>
              </a:rPr>
              <a:t>Superfoods are exactly what their names suggest.  They are super hero’s from our food sources.  They are given the label of super, because they offer maximum nutritional benefits that our bodies require.  They also contain large amounts of minerals, vitamins and antioxidants.  Antioxidants are especially important to our bodies, because they neutralize free radicals that can cause ageing and disease.</a:t>
            </a:r>
          </a:p>
          <a:p>
            <a:pPr marL="139700" indent="0">
              <a:buNone/>
            </a:pPr>
            <a:endParaRPr lang="en-ZA" sz="1100" kern="1200" dirty="0">
              <a:solidFill>
                <a:schemeClr val="tx1"/>
              </a:solidFill>
              <a:effectLst/>
              <a:latin typeface="+mn-lt"/>
              <a:ea typeface="+mn-ea"/>
              <a:cs typeface="+mn-cs"/>
            </a:endParaRPr>
          </a:p>
          <a:p>
            <a:pPr marL="139700" indent="0">
              <a:buNone/>
            </a:pPr>
            <a:endParaRPr lang="en-ZA" sz="1100" kern="1200" dirty="0">
              <a:solidFill>
                <a:schemeClr val="tx1"/>
              </a:solidFill>
              <a:effectLst/>
              <a:latin typeface="+mn-lt"/>
              <a:ea typeface="+mn-ea"/>
              <a:cs typeface="+mn-cs"/>
            </a:endParaRPr>
          </a:p>
          <a:p>
            <a:pPr marL="139700" indent="0">
              <a:buNone/>
            </a:pPr>
            <a:endParaRPr lang="en-ZA" sz="11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3583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4:notes"/>
          <p:cNvSpPr txBox="1">
            <a:spLocks noGrp="1"/>
          </p:cNvSpPr>
          <p:nvPr>
            <p:ph type="body" idx="1"/>
          </p:nvPr>
        </p:nvSpPr>
        <p:spPr>
          <a:xfrm>
            <a:off x="685800" y="4724956"/>
            <a:ext cx="5486400" cy="4476274"/>
          </a:xfrm>
          <a:prstGeom prst="rect">
            <a:avLst/>
          </a:prstGeom>
        </p:spPr>
        <p:txBody>
          <a:bodyPr spcFirstLastPara="1" wrap="square" lIns="89715" tIns="89715" rIns="89715" bIns="89715" anchor="t" anchorCtr="0">
            <a:noAutofit/>
          </a:bodyPr>
          <a:lstStyle/>
          <a:p>
            <a:r>
              <a:rPr lang="en-ZA" sz="1100" b="1" i="0" u="none" strike="noStrike" cap="none" dirty="0">
                <a:solidFill>
                  <a:srgbClr val="000000"/>
                </a:solidFill>
                <a:effectLst/>
                <a:latin typeface="Arial"/>
                <a:ea typeface="Arial"/>
                <a:cs typeface="Arial"/>
                <a:sym typeface="Arial"/>
              </a:rPr>
              <a:t>Superfood Yellow</a:t>
            </a:r>
            <a:endParaRPr lang="en-ZA" sz="1100" b="0" i="0" u="none" strike="noStrike" cap="none" dirty="0">
              <a:solidFill>
                <a:srgbClr val="000000"/>
              </a:solidFill>
              <a:effectLst/>
              <a:latin typeface="Arial"/>
              <a:ea typeface="Arial"/>
              <a:cs typeface="Arial"/>
              <a:sym typeface="Arial"/>
            </a:endParaRPr>
          </a:p>
          <a:p>
            <a:r>
              <a:rPr lang="en-ZA" sz="1100" b="0" i="0" u="sng" strike="noStrike" cap="none" dirty="0">
                <a:solidFill>
                  <a:srgbClr val="000000"/>
                </a:solidFill>
                <a:effectLst/>
                <a:latin typeface="Arial"/>
                <a:ea typeface="Arial"/>
                <a:cs typeface="Arial"/>
                <a:sym typeface="Arial"/>
              </a:rPr>
              <a:t>UNIQUE BENEFITS</a:t>
            </a:r>
            <a:endParaRPr lang="en-ZA" sz="1100" b="0" i="0" u="none" strike="noStrike" cap="none" dirty="0">
              <a:solidFill>
                <a:srgbClr val="000000"/>
              </a:solidFill>
              <a:effectLst/>
              <a:latin typeface="Arial"/>
              <a:ea typeface="Arial"/>
              <a:cs typeface="Arial"/>
              <a:sym typeface="Arial"/>
            </a:endParaRPr>
          </a:p>
          <a:p>
            <a:endParaRPr lang="en-ZA" sz="1100" b="0" i="0" u="none" strike="noStrike" cap="none" dirty="0">
              <a:solidFill>
                <a:srgbClr val="000000"/>
              </a:solidFill>
              <a:effectLst/>
              <a:latin typeface="Arial"/>
              <a:ea typeface="Arial"/>
              <a:cs typeface="Arial"/>
              <a:sym typeface="Arial"/>
            </a:endParaRPr>
          </a:p>
          <a:p>
            <a:r>
              <a:rPr lang="en-ZA" sz="1100" b="0" i="0" u="none" strike="noStrike" cap="none" dirty="0">
                <a:solidFill>
                  <a:srgbClr val="000000"/>
                </a:solidFill>
                <a:effectLst/>
                <a:latin typeface="Arial"/>
                <a:ea typeface="Arial"/>
                <a:cs typeface="Arial"/>
                <a:sym typeface="Arial"/>
              </a:rPr>
              <a:t> Anti-inflammatory</a:t>
            </a:r>
          </a:p>
          <a:p>
            <a:r>
              <a:rPr lang="en-ZA" sz="1100" b="0" i="0" u="none" strike="noStrike" cap="none" dirty="0">
                <a:solidFill>
                  <a:srgbClr val="000000"/>
                </a:solidFill>
                <a:effectLst/>
                <a:latin typeface="Arial"/>
                <a:ea typeface="Arial"/>
                <a:cs typeface="Arial"/>
                <a:sym typeface="Arial"/>
              </a:rPr>
              <a:t>Potent antioxidants</a:t>
            </a:r>
          </a:p>
          <a:p>
            <a:r>
              <a:rPr lang="en-ZA" sz="1100" b="0" i="0" u="none" strike="noStrike" cap="none" dirty="0">
                <a:solidFill>
                  <a:srgbClr val="000000"/>
                </a:solidFill>
                <a:effectLst/>
                <a:latin typeface="Arial"/>
                <a:ea typeface="Arial"/>
                <a:cs typeface="Arial"/>
                <a:sym typeface="Arial"/>
              </a:rPr>
              <a:t>Promotes eye health</a:t>
            </a:r>
          </a:p>
          <a:p>
            <a:r>
              <a:rPr lang="en-ZA" sz="1100" b="0" i="0" u="none" strike="noStrike" cap="none" dirty="0">
                <a:solidFill>
                  <a:srgbClr val="000000"/>
                </a:solidFill>
                <a:effectLst/>
                <a:latin typeface="Arial"/>
                <a:ea typeface="Arial"/>
                <a:cs typeface="Arial"/>
                <a:sym typeface="Arial"/>
              </a:rPr>
              <a:t>Soothes arthritis</a:t>
            </a:r>
          </a:p>
          <a:p>
            <a:r>
              <a:rPr lang="en-ZA" sz="1100" b="0" i="0" u="none" strike="noStrike" cap="none" dirty="0">
                <a:solidFill>
                  <a:srgbClr val="000000"/>
                </a:solidFill>
                <a:effectLst/>
                <a:latin typeface="Arial"/>
                <a:ea typeface="Arial"/>
                <a:cs typeface="Arial"/>
                <a:sym typeface="Arial"/>
              </a:rPr>
              <a:t>Promotes healthy joints</a:t>
            </a:r>
          </a:p>
          <a:p>
            <a:r>
              <a:rPr lang="en-ZA" sz="1100" b="0" i="0" u="none" strike="noStrike" cap="none" dirty="0">
                <a:solidFill>
                  <a:srgbClr val="000000"/>
                </a:solidFill>
                <a:effectLst/>
                <a:latin typeface="Arial"/>
                <a:ea typeface="Arial"/>
                <a:cs typeface="Arial"/>
                <a:sym typeface="Arial"/>
              </a:rPr>
              <a:t>Promotes healthy skin</a:t>
            </a:r>
          </a:p>
          <a:p>
            <a:r>
              <a:rPr lang="en-ZA" sz="1100" b="0" i="0" u="none" strike="noStrike" cap="none" dirty="0">
                <a:solidFill>
                  <a:srgbClr val="000000"/>
                </a:solidFill>
                <a:effectLst/>
                <a:latin typeface="Arial"/>
                <a:ea typeface="Arial"/>
                <a:cs typeface="Arial"/>
                <a:sym typeface="Arial"/>
              </a:rPr>
              <a:t>Promotes digestion</a:t>
            </a:r>
          </a:p>
          <a:p>
            <a:endParaRPr lang="en-ZA" sz="1100" b="0" i="0" u="none" strike="noStrike" cap="none" dirty="0">
              <a:solidFill>
                <a:srgbClr val="000000"/>
              </a:solidFill>
              <a:effectLst/>
              <a:latin typeface="Arial"/>
              <a:ea typeface="Arial"/>
              <a:cs typeface="Arial"/>
              <a:sym typeface="Arial"/>
            </a:endParaRPr>
          </a:p>
          <a:p>
            <a:r>
              <a:rPr lang="en-ZA" sz="1100" b="1" i="0" u="none" strike="noStrike" cap="none" dirty="0">
                <a:solidFill>
                  <a:srgbClr val="000000"/>
                </a:solidFill>
                <a:effectLst/>
                <a:latin typeface="Arial"/>
                <a:ea typeface="Arial"/>
                <a:cs typeface="Arial"/>
                <a:sym typeface="Arial"/>
              </a:rPr>
              <a:t>Direction for Use </a:t>
            </a:r>
          </a:p>
          <a:p>
            <a:endParaRPr lang="en-ZA" sz="1100" b="1" i="0" u="none" strike="noStrike" cap="none" dirty="0">
              <a:solidFill>
                <a:srgbClr val="000000"/>
              </a:solidFill>
              <a:effectLst/>
              <a:latin typeface="Arial"/>
              <a:ea typeface="Arial"/>
              <a:cs typeface="Arial"/>
              <a:sym typeface="Arial"/>
            </a:endParaRPr>
          </a:p>
          <a:p>
            <a:r>
              <a:rPr lang="en-ZA" sz="1100" b="0" i="0" u="none" strike="noStrike" cap="none" dirty="0">
                <a:solidFill>
                  <a:srgbClr val="000000"/>
                </a:solidFill>
                <a:effectLst/>
                <a:latin typeface="Arial"/>
                <a:ea typeface="Arial"/>
                <a:cs typeface="Arial"/>
                <a:sym typeface="Arial"/>
              </a:rPr>
              <a:t>Adults: Take 1 capsule per day or as recommended by your healthcare practitioner</a:t>
            </a:r>
          </a:p>
          <a:p>
            <a:r>
              <a:rPr lang="en-ZA" sz="1100" b="0" i="0" u="none" strike="noStrike" cap="none" dirty="0">
                <a:solidFill>
                  <a:srgbClr val="000000"/>
                </a:solidFill>
                <a:effectLst/>
                <a:latin typeface="Arial"/>
                <a:ea typeface="Arial"/>
                <a:cs typeface="Arial"/>
                <a:sym typeface="Arial"/>
              </a:rPr>
              <a:t>Children: Over the age of 12 years – Take one a day</a:t>
            </a:r>
          </a:p>
          <a:p>
            <a:r>
              <a:rPr lang="en-ZA" sz="1100" b="0" i="0" u="none" strike="noStrike" cap="none" dirty="0">
                <a:solidFill>
                  <a:srgbClr val="000000"/>
                </a:solidFill>
                <a:effectLst/>
                <a:latin typeface="Arial"/>
                <a:ea typeface="Arial"/>
                <a:cs typeface="Arial"/>
                <a:sym typeface="Arial"/>
              </a:rPr>
              <a:t>Time of day: PM </a:t>
            </a:r>
          </a:p>
        </p:txBody>
      </p:sp>
    </p:spTree>
    <p:extLst>
      <p:ext uri="{BB962C8B-B14F-4D97-AF65-F5344CB8AC3E}">
        <p14:creationId xmlns:p14="http://schemas.microsoft.com/office/powerpoint/2010/main" val="106938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4:notes"/>
          <p:cNvSpPr txBox="1">
            <a:spLocks noGrp="1"/>
          </p:cNvSpPr>
          <p:nvPr>
            <p:ph type="body" idx="1"/>
          </p:nvPr>
        </p:nvSpPr>
        <p:spPr>
          <a:xfrm>
            <a:off x="685800" y="4724956"/>
            <a:ext cx="5486400" cy="4476274"/>
          </a:xfrm>
          <a:prstGeom prst="rect">
            <a:avLst/>
          </a:prstGeom>
        </p:spPr>
        <p:txBody>
          <a:bodyPr spcFirstLastPara="1" wrap="square" lIns="89715" tIns="89715" rIns="89715" bIns="89715" anchor="t" anchorCtr="0">
            <a:noAutofit/>
          </a:bodyPr>
          <a:lstStyle/>
          <a:p>
            <a:r>
              <a:rPr lang="en-ZA" sz="1100" dirty="0">
                <a:latin typeface="Arial" panose="020B0604020202020204" pitchFamily="34" charset="0"/>
                <a:cs typeface="Arial" panose="020B0604020202020204" pitchFamily="34" charset="0"/>
              </a:rPr>
              <a:t>Chronic inflammation has been identified as the root cause of all diseases. </a:t>
            </a:r>
          </a:p>
          <a:p>
            <a:r>
              <a:rPr lang="en-ZA" sz="1100" dirty="0">
                <a:latin typeface="Arial" panose="020B0604020202020204" pitchFamily="34" charset="0"/>
                <a:cs typeface="Arial" panose="020B0604020202020204" pitchFamily="34" charset="0"/>
              </a:rPr>
              <a:t>A silent killer - like a rampant </a:t>
            </a:r>
            <a:r>
              <a:rPr lang="en-US" sz="1100" dirty="0">
                <a:latin typeface="Arial" panose="020B0604020202020204" pitchFamily="34" charset="0"/>
                <a:cs typeface="Arial" panose="020B0604020202020204" pitchFamily="34" charset="0"/>
              </a:rPr>
              <a:t>s</a:t>
            </a:r>
            <a:r>
              <a:rPr lang="en-US" sz="1100" u="sng" dirty="0">
                <a:latin typeface="Arial" panose="020B0604020202020204" pitchFamily="34" charset="0"/>
                <a:cs typeface="Arial" panose="020B0604020202020204" pitchFamily="34" charset="0"/>
              </a:rPr>
              <a:t>moldering</a:t>
            </a:r>
            <a:r>
              <a:rPr lang="en-US" sz="1100" dirty="0">
                <a:latin typeface="Arial" panose="020B0604020202020204" pitchFamily="34" charset="0"/>
                <a:cs typeface="Arial" panose="020B0604020202020204" pitchFamily="34" charset="0"/>
              </a:rPr>
              <a:t> </a:t>
            </a:r>
            <a:r>
              <a:rPr lang="en-ZA" sz="1100" dirty="0">
                <a:latin typeface="Arial" panose="020B0604020202020204" pitchFamily="34" charset="0"/>
                <a:cs typeface="Arial" panose="020B0604020202020204" pitchFamily="34" charset="0"/>
              </a:rPr>
              <a:t>wild fire in your body you can’t see nor feel.</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Superfood yellow is like the firefighter that helps to put out the fire</a:t>
            </a:r>
            <a:endParaRPr lang="en-US" dirty="0"/>
          </a:p>
        </p:txBody>
      </p:sp>
    </p:spTree>
    <p:extLst>
      <p:ext uri="{BB962C8B-B14F-4D97-AF65-F5344CB8AC3E}">
        <p14:creationId xmlns:p14="http://schemas.microsoft.com/office/powerpoint/2010/main" val="162686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4:notes"/>
          <p:cNvSpPr>
            <a:spLocks noGrp="1" noRot="1" noChangeAspect="1"/>
          </p:cNvSpPr>
          <p:nvPr>
            <p:ph type="sldImg" idx="2"/>
          </p:nvPr>
        </p:nvSpPr>
        <p:spPr>
          <a:xfrm>
            <a:off x="26988" y="744538"/>
            <a:ext cx="6615112"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4:notes"/>
          <p:cNvSpPr txBox="1">
            <a:spLocks noGrp="1"/>
          </p:cNvSpPr>
          <p:nvPr>
            <p:ph type="body" idx="1"/>
          </p:nvPr>
        </p:nvSpPr>
        <p:spPr>
          <a:xfrm>
            <a:off x="666909" y="4715154"/>
            <a:ext cx="5335270" cy="4466987"/>
          </a:xfrm>
          <a:prstGeom prst="rect">
            <a:avLst/>
          </a:prstGeom>
        </p:spPr>
        <p:txBody>
          <a:bodyPr spcFirstLastPara="1" wrap="square" lIns="90282" tIns="90282" rIns="90282" bIns="90282" anchor="t" anchorCtr="0">
            <a:noAutofit/>
          </a:bodyPr>
          <a:lstStyle/>
          <a:p>
            <a:pPr marL="0" indent="0">
              <a:buNone/>
            </a:pPr>
            <a:endParaRPr dirty="0"/>
          </a:p>
        </p:txBody>
      </p:sp>
    </p:spTree>
    <p:extLst>
      <p:ext uri="{BB962C8B-B14F-4D97-AF65-F5344CB8AC3E}">
        <p14:creationId xmlns:p14="http://schemas.microsoft.com/office/powerpoint/2010/main" val="83911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4:notes"/>
          <p:cNvSpPr txBox="1">
            <a:spLocks noGrp="1"/>
          </p:cNvSpPr>
          <p:nvPr>
            <p:ph type="body" idx="1"/>
          </p:nvPr>
        </p:nvSpPr>
        <p:spPr>
          <a:xfrm>
            <a:off x="685800" y="4724956"/>
            <a:ext cx="5486400" cy="4476274"/>
          </a:xfrm>
          <a:prstGeom prst="rect">
            <a:avLst/>
          </a:prstGeom>
        </p:spPr>
        <p:txBody>
          <a:bodyPr spcFirstLastPara="1" wrap="square" lIns="89715" tIns="89715" rIns="89715" bIns="89715" anchor="t" anchorCtr="0">
            <a:noAutofit/>
          </a:bodyPr>
          <a:lstStyle/>
          <a:p>
            <a:endParaRPr lang="en-ZA" sz="1100" b="1"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6463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ZA" sz="1100" dirty="0">
                <a:solidFill>
                  <a:schemeClr val="bg1"/>
                </a:solidFill>
                <a:latin typeface="Arial" panose="020B0604020202020204" pitchFamily="34" charset="0"/>
                <a:cs typeface="Arial" panose="020B0604020202020204" pitchFamily="34" charset="0"/>
              </a:rPr>
              <a:t>Superfood green is a blend of 7 Mostly green vegetables.</a:t>
            </a:r>
          </a:p>
          <a:p>
            <a:r>
              <a:rPr lang="en-ZA" sz="1100" dirty="0">
                <a:solidFill>
                  <a:schemeClr val="bg1"/>
                </a:solidFill>
                <a:latin typeface="Arial" panose="020B0604020202020204" pitchFamily="34" charset="0"/>
                <a:cs typeface="Arial" panose="020B0604020202020204" pitchFamily="34" charset="0"/>
              </a:rPr>
              <a:t>Rich in antioxidants</a:t>
            </a:r>
          </a:p>
          <a:p>
            <a:r>
              <a:rPr lang="en-ZA" sz="1100" dirty="0">
                <a:solidFill>
                  <a:schemeClr val="bg1"/>
                </a:solidFill>
                <a:latin typeface="Arial" panose="020B0604020202020204" pitchFamily="34" charset="0"/>
                <a:cs typeface="Arial" panose="020B0604020202020204" pitchFamily="34" charset="0"/>
              </a:rPr>
              <a:t>Helps keep the “bad” Cholesterol at bay</a:t>
            </a:r>
          </a:p>
          <a:p>
            <a:pPr marL="139700" indent="0">
              <a:buNone/>
            </a:pPr>
            <a:endParaRPr lang="en-ZA" sz="1100" dirty="0">
              <a:solidFill>
                <a:schemeClr val="bg1"/>
              </a:solidFill>
              <a:latin typeface="Arial" panose="020B0604020202020204" pitchFamily="34" charset="0"/>
              <a:cs typeface="Arial" panose="020B0604020202020204" pitchFamily="34" charset="0"/>
            </a:endParaRPr>
          </a:p>
          <a:p>
            <a:r>
              <a:rPr lang="en-ZA" sz="1100" dirty="0">
                <a:solidFill>
                  <a:schemeClr val="bg1"/>
                </a:solidFill>
                <a:latin typeface="Arial" panose="020B0604020202020204" pitchFamily="34" charset="0"/>
                <a:cs typeface="Arial" panose="020B0604020202020204" pitchFamily="34" charset="0"/>
              </a:rPr>
              <a:t>Antioxidants are like your</a:t>
            </a:r>
            <a:r>
              <a:rPr lang="en-ZA" sz="1100" baseline="0" dirty="0">
                <a:solidFill>
                  <a:schemeClr val="bg1"/>
                </a:solidFill>
                <a:latin typeface="Arial" panose="020B0604020202020204" pitchFamily="34" charset="0"/>
                <a:cs typeface="Arial" panose="020B0604020202020204" pitchFamily="34" charset="0"/>
              </a:rPr>
              <a:t> cells’ personal body guard</a:t>
            </a:r>
            <a:r>
              <a:rPr lang="en-ZA" sz="1100" dirty="0">
                <a:solidFill>
                  <a:schemeClr val="bg1"/>
                </a:solidFill>
                <a:latin typeface="Arial" panose="020B0604020202020204" pitchFamily="34" charset="0"/>
                <a:cs typeface="Arial" panose="020B0604020202020204" pitchFamily="34" charset="0"/>
              </a:rPr>
              <a:t>, that help to neutralise the harmful free radicals</a:t>
            </a:r>
            <a:r>
              <a:rPr lang="en-ZA" sz="1100" baseline="0" dirty="0">
                <a:solidFill>
                  <a:schemeClr val="bg1"/>
                </a:solidFill>
                <a:latin typeface="Arial" panose="020B0604020202020204" pitchFamily="34" charset="0"/>
                <a:cs typeface="Arial" panose="020B0604020202020204" pitchFamily="34" charset="0"/>
              </a:rPr>
              <a:t> that might harm them</a:t>
            </a:r>
            <a:r>
              <a:rPr lang="en-ZA" sz="1100" dirty="0">
                <a:solidFill>
                  <a:schemeClr val="bg1"/>
                </a:solidFill>
                <a:latin typeface="Arial" panose="020B0604020202020204" pitchFamily="34" charset="0"/>
                <a:cs typeface="Arial" panose="020B0604020202020204" pitchFamily="34" charset="0"/>
              </a:rPr>
              <a:t>. </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ZA" dirty="0">
                <a:latin typeface="Arial" panose="020B0604020202020204" pitchFamily="34" charset="0"/>
                <a:cs typeface="Arial" panose="020B0604020202020204" pitchFamily="34" charset="0"/>
              </a:rPr>
              <a:t>SF Green helps keep “bad” cholesterol at bay</a:t>
            </a:r>
            <a:endParaRPr lang="en-ZA" sz="1100" dirty="0">
              <a:solidFill>
                <a:schemeClr val="bg1"/>
              </a:solidFill>
              <a:latin typeface="Arial" panose="020B0604020202020204" pitchFamily="34" charset="0"/>
              <a:cs typeface="Arial" panose="020B0604020202020204" pitchFamily="34" charset="0"/>
            </a:endParaRPr>
          </a:p>
          <a:p>
            <a:r>
              <a:rPr lang="en-ZA" sz="1100" dirty="0">
                <a:solidFill>
                  <a:schemeClr val="bg1"/>
                </a:solidFill>
                <a:latin typeface="Arial" panose="020B0604020202020204" pitchFamily="34" charset="0"/>
                <a:cs typeface="Arial" panose="020B0604020202020204" pitchFamily="34" charset="0"/>
              </a:rPr>
              <a:t>They keep law and order in your body</a:t>
            </a:r>
          </a:p>
          <a:p>
            <a:pPr marL="139700" indent="0">
              <a:buNone/>
            </a:pPr>
            <a:endParaRPr lang="en-ZA" sz="1100" dirty="0">
              <a:solidFill>
                <a:schemeClr val="bg1"/>
              </a:solidFill>
              <a:latin typeface="Arial" panose="020B0604020202020204" pitchFamily="34" charset="0"/>
              <a:cs typeface="Arial" panose="020B0604020202020204" pitchFamily="34" charset="0"/>
            </a:endParaRPr>
          </a:p>
          <a:p>
            <a:pPr marL="139700" indent="0">
              <a:buNone/>
            </a:pPr>
            <a:endParaRPr lang="en-ZA" sz="11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2690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4: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4:notes"/>
          <p:cNvSpPr txBox="1">
            <a:spLocks noGrp="1"/>
          </p:cNvSpPr>
          <p:nvPr>
            <p:ph type="body" idx="1"/>
          </p:nvPr>
        </p:nvSpPr>
        <p:spPr>
          <a:xfrm>
            <a:off x="685800" y="4724956"/>
            <a:ext cx="5486400" cy="4476274"/>
          </a:xfrm>
          <a:prstGeom prst="rect">
            <a:avLst/>
          </a:prstGeom>
        </p:spPr>
        <p:txBody>
          <a:bodyPr spcFirstLastPara="1" wrap="square" lIns="89715" tIns="89715" rIns="89715" bIns="89715" anchor="t" anchorCtr="0">
            <a:noAutofit/>
          </a:bodyPr>
          <a:lstStyle/>
          <a:p>
            <a:endParaRPr lang="en-ZA" sz="1100" b="1"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562943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bottom waves">
  <p:cSld name="Blank bottom waves">
    <p:spTree>
      <p:nvGrpSpPr>
        <p:cNvPr id="1" name="Shape 80"/>
        <p:cNvGrpSpPr/>
        <p:nvPr/>
      </p:nvGrpSpPr>
      <p:grpSpPr>
        <a:xfrm>
          <a:off x="0" y="0"/>
          <a:ext cx="0" cy="0"/>
          <a:chOff x="0" y="0"/>
          <a:chExt cx="0" cy="0"/>
        </a:xfrm>
      </p:grpSpPr>
      <p:pic>
        <p:nvPicPr>
          <p:cNvPr id="12" name="Picture 11">
            <a:extLst>
              <a:ext uri="{FF2B5EF4-FFF2-40B4-BE49-F238E27FC236}">
                <a16:creationId xmlns:a16="http://schemas.microsoft.com/office/drawing/2014/main" id="{BAABC741-14C3-402F-B10E-33090526A158}"/>
              </a:ext>
            </a:extLst>
          </p:cNvPr>
          <p:cNvPicPr>
            <a:picLocks noChangeAspect="1"/>
          </p:cNvPicPr>
          <p:nvPr userDrawn="1"/>
        </p:nvPicPr>
        <p:blipFill rotWithShape="1">
          <a:blip r:embed="rId2"/>
          <a:srcRect t="1285" r="4849"/>
          <a:stretch/>
        </p:blipFill>
        <p:spPr>
          <a:xfrm>
            <a:off x="1191491" y="1"/>
            <a:ext cx="11600872" cy="6388273"/>
          </a:xfrm>
          <a:prstGeom prst="rect">
            <a:avLst/>
          </a:prstGeom>
        </p:spPr>
      </p:pic>
      <p:pic>
        <p:nvPicPr>
          <p:cNvPr id="3" name="Picture 2">
            <a:extLst>
              <a:ext uri="{FF2B5EF4-FFF2-40B4-BE49-F238E27FC236}">
                <a16:creationId xmlns:a16="http://schemas.microsoft.com/office/drawing/2014/main" id="{DC568550-890C-4B48-A930-5D421442351E}"/>
              </a:ext>
            </a:extLst>
          </p:cNvPr>
          <p:cNvPicPr>
            <a:picLocks noChangeAspect="1"/>
          </p:cNvPicPr>
          <p:nvPr userDrawn="1"/>
        </p:nvPicPr>
        <p:blipFill rotWithShape="1">
          <a:blip r:embed="rId3"/>
          <a:srcRect l="4544" t="-1" r="10422" b="34797"/>
          <a:stretch/>
        </p:blipFill>
        <p:spPr>
          <a:xfrm>
            <a:off x="-1" y="2758595"/>
            <a:ext cx="12792364" cy="4099920"/>
          </a:xfrm>
          <a:prstGeom prst="rect">
            <a:avLst/>
          </a:prstGeom>
        </p:spPr>
      </p:pic>
      <p:pic>
        <p:nvPicPr>
          <p:cNvPr id="10" name="Picture 9">
            <a:extLst>
              <a:ext uri="{FF2B5EF4-FFF2-40B4-BE49-F238E27FC236}">
                <a16:creationId xmlns:a16="http://schemas.microsoft.com/office/drawing/2014/main" id="{1D80B2C6-8085-4221-A01C-24E536A6EBE2}"/>
              </a:ext>
            </a:extLst>
          </p:cNvPr>
          <p:cNvPicPr>
            <a:picLocks noChangeAspect="1"/>
          </p:cNvPicPr>
          <p:nvPr userDrawn="1"/>
        </p:nvPicPr>
        <p:blipFill rotWithShape="1">
          <a:blip r:embed="rId4"/>
          <a:srcRect l="7214" t="77604" r="11920"/>
          <a:stretch/>
        </p:blipFill>
        <p:spPr>
          <a:xfrm rot="10800000">
            <a:off x="-1" y="5107709"/>
            <a:ext cx="14195247" cy="1750291"/>
          </a:xfrm>
          <a:prstGeom prst="rect">
            <a:avLst/>
          </a:prstGeom>
        </p:spPr>
      </p:pic>
      <p:pic>
        <p:nvPicPr>
          <p:cNvPr id="18" name="Picture 17">
            <a:extLst>
              <a:ext uri="{FF2B5EF4-FFF2-40B4-BE49-F238E27FC236}">
                <a16:creationId xmlns:a16="http://schemas.microsoft.com/office/drawing/2014/main" id="{DCF09F07-2F4A-41F4-9207-E62665FF4A4E}"/>
              </a:ext>
            </a:extLst>
          </p:cNvPr>
          <p:cNvPicPr>
            <a:picLocks noChangeAspect="1"/>
          </p:cNvPicPr>
          <p:nvPr userDrawn="1"/>
        </p:nvPicPr>
        <p:blipFill rotWithShape="1">
          <a:blip r:embed="rId5"/>
          <a:srcRect l="11504"/>
          <a:stretch/>
        </p:blipFill>
        <p:spPr>
          <a:xfrm>
            <a:off x="-2" y="362011"/>
            <a:ext cx="12863063" cy="6302027"/>
          </a:xfrm>
          <a:prstGeom prst="rect">
            <a:avLst/>
          </a:prstGeom>
        </p:spPr>
      </p:pic>
      <p:pic>
        <p:nvPicPr>
          <p:cNvPr id="19" name="Picture 18">
            <a:extLst>
              <a:ext uri="{FF2B5EF4-FFF2-40B4-BE49-F238E27FC236}">
                <a16:creationId xmlns:a16="http://schemas.microsoft.com/office/drawing/2014/main" id="{4A1D3E35-0333-4AD2-9EB5-D5C201B67F40}"/>
              </a:ext>
            </a:extLst>
          </p:cNvPr>
          <p:cNvPicPr>
            <a:picLocks noChangeAspect="1"/>
          </p:cNvPicPr>
          <p:nvPr userDrawn="1"/>
        </p:nvPicPr>
        <p:blipFill rotWithShape="1">
          <a:blip r:embed="rId4"/>
          <a:srcRect l="7214" t="83563" r="11920" b="-1"/>
          <a:stretch/>
        </p:blipFill>
        <p:spPr>
          <a:xfrm>
            <a:off x="-3035629" y="1"/>
            <a:ext cx="15512911" cy="1403924"/>
          </a:xfrm>
          <a:prstGeom prst="rect">
            <a:avLst/>
          </a:prstGeom>
        </p:spPr>
      </p:pic>
    </p:spTree>
    <p:extLst>
      <p:ext uri="{BB962C8B-B14F-4D97-AF65-F5344CB8AC3E}">
        <p14:creationId xmlns:p14="http://schemas.microsoft.com/office/powerpoint/2010/main" val="191856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C8AC-3666-4DEF-8592-38E81CD51DF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8F08456-67D1-4037-8885-44637ADAC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221CC64-11E0-4496-B69F-BA86085F3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D9D2005-4A4A-4F62-8C2E-3D94DF3432F9}"/>
              </a:ext>
            </a:extLst>
          </p:cNvPr>
          <p:cNvSpPr>
            <a:spLocks noGrp="1"/>
          </p:cNvSpPr>
          <p:nvPr>
            <p:ph type="dt" sz="half" idx="10"/>
          </p:nvPr>
        </p:nvSpPr>
        <p:spPr/>
        <p:txBody>
          <a:bodyPr/>
          <a:lstStyle/>
          <a:p>
            <a:fld id="{4E5A6C69-6797-4E8A-BF37-F2C3751466E9}" type="datetimeFigureOut">
              <a:rPr lang="en-US" smtClean="0"/>
              <a:t>2/22/2024</a:t>
            </a:fld>
            <a:endParaRPr lang="en-US" dirty="0"/>
          </a:p>
        </p:txBody>
      </p:sp>
      <p:sp>
        <p:nvSpPr>
          <p:cNvPr id="6" name="Footer Placeholder 5">
            <a:extLst>
              <a:ext uri="{FF2B5EF4-FFF2-40B4-BE49-F238E27FC236}">
                <a16:creationId xmlns:a16="http://schemas.microsoft.com/office/drawing/2014/main" id="{69F76365-0FC9-4E38-A042-EFA235046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2BE2B0-936A-4526-A757-8DEBFC6BEBF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45594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1F9E-B673-41EA-AEE9-E5DDB60F449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175B95-A3EE-4064-BDD2-EA9FFEAAE5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5B638-26E9-4D1D-92C3-9B4BAC839C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143B0E5-0F20-47A9-98A9-445D4A649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6DDC0-FABD-4D92-B499-00EE56E8B2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B1ADF68-0F54-4A87-81BA-7743F8B9B47D}"/>
              </a:ext>
            </a:extLst>
          </p:cNvPr>
          <p:cNvSpPr>
            <a:spLocks noGrp="1"/>
          </p:cNvSpPr>
          <p:nvPr>
            <p:ph type="dt" sz="half" idx="10"/>
          </p:nvPr>
        </p:nvSpPr>
        <p:spPr/>
        <p:txBody>
          <a:bodyPr/>
          <a:lstStyle/>
          <a:p>
            <a:fld id="{D82014A1-A632-4878-A0D3-F52BA7563730}" type="datetimeFigureOut">
              <a:rPr lang="en-US" smtClean="0"/>
              <a:t>2/22/2024</a:t>
            </a:fld>
            <a:endParaRPr lang="en-US" dirty="0"/>
          </a:p>
        </p:txBody>
      </p:sp>
      <p:sp>
        <p:nvSpPr>
          <p:cNvPr id="8" name="Footer Placeholder 7">
            <a:extLst>
              <a:ext uri="{FF2B5EF4-FFF2-40B4-BE49-F238E27FC236}">
                <a16:creationId xmlns:a16="http://schemas.microsoft.com/office/drawing/2014/main" id="{C650B857-F33E-4499-BFAE-25DAA9A1C7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2EDF9CE-6E7B-4C68-A52D-64707F4662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47085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46A1-A36C-4FA1-AB1F-E6B29199AFC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4289DD8-0D01-49D8-914B-8B5130EA2C6C}"/>
              </a:ext>
            </a:extLst>
          </p:cNvPr>
          <p:cNvSpPr>
            <a:spLocks noGrp="1"/>
          </p:cNvSpPr>
          <p:nvPr>
            <p:ph type="dt" sz="half" idx="10"/>
          </p:nvPr>
        </p:nvSpPr>
        <p:spPr/>
        <p:txBody>
          <a:bodyPr/>
          <a:lstStyle/>
          <a:p>
            <a:fld id="{CE99F462-093F-4566-844B-4C71F2739DA5}" type="datetimeFigureOut">
              <a:rPr lang="en-US" smtClean="0"/>
              <a:t>2/22/2024</a:t>
            </a:fld>
            <a:endParaRPr lang="en-US" dirty="0"/>
          </a:p>
        </p:txBody>
      </p:sp>
      <p:sp>
        <p:nvSpPr>
          <p:cNvPr id="4" name="Footer Placeholder 3">
            <a:extLst>
              <a:ext uri="{FF2B5EF4-FFF2-40B4-BE49-F238E27FC236}">
                <a16:creationId xmlns:a16="http://schemas.microsoft.com/office/drawing/2014/main" id="{42371042-D35F-46A6-9DFA-B5D8085E73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85807-23D5-43D6-AC5F-BAE692CA854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284849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316FD-496F-4CE5-A13E-3F6E78A97876}"/>
              </a:ext>
            </a:extLst>
          </p:cNvPr>
          <p:cNvSpPr>
            <a:spLocks noGrp="1"/>
          </p:cNvSpPr>
          <p:nvPr>
            <p:ph type="dt" sz="half" idx="10"/>
          </p:nvPr>
        </p:nvSpPr>
        <p:spPr/>
        <p:txBody>
          <a:bodyPr/>
          <a:lstStyle/>
          <a:p>
            <a:fld id="{3D24A7AC-904D-4781-85BA-7D10C17ED021}" type="datetimeFigureOut">
              <a:rPr lang="en-US" smtClean="0"/>
              <a:t>2/22/2024</a:t>
            </a:fld>
            <a:endParaRPr lang="en-US" dirty="0"/>
          </a:p>
        </p:txBody>
      </p:sp>
      <p:sp>
        <p:nvSpPr>
          <p:cNvPr id="3" name="Footer Placeholder 2">
            <a:extLst>
              <a:ext uri="{FF2B5EF4-FFF2-40B4-BE49-F238E27FC236}">
                <a16:creationId xmlns:a16="http://schemas.microsoft.com/office/drawing/2014/main" id="{1B7E6561-D887-40EB-9497-100238D4AE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BF4D9D-3446-45D8-B912-084B294C2FA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11636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8E48-C430-4D59-8E45-D647B15A8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FD38E93-7A47-4E4C-AC66-970F00705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8101E3C-0B3B-431B-98D1-9CE3096F9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6023F-7BB3-41EA-A120-44768156FBAB}"/>
              </a:ext>
            </a:extLst>
          </p:cNvPr>
          <p:cNvSpPr>
            <a:spLocks noGrp="1"/>
          </p:cNvSpPr>
          <p:nvPr>
            <p:ph type="dt" sz="half" idx="10"/>
          </p:nvPr>
        </p:nvSpPr>
        <p:spPr/>
        <p:txBody>
          <a:bodyPr/>
          <a:lstStyle/>
          <a:p>
            <a:fld id="{E331444B-B92B-4E27-8C94-BB93EAF5CB18}" type="datetimeFigureOut">
              <a:rPr lang="en-US" smtClean="0"/>
              <a:t>2/22/2024</a:t>
            </a:fld>
            <a:endParaRPr lang="en-US" dirty="0"/>
          </a:p>
        </p:txBody>
      </p:sp>
      <p:sp>
        <p:nvSpPr>
          <p:cNvPr id="6" name="Footer Placeholder 5">
            <a:extLst>
              <a:ext uri="{FF2B5EF4-FFF2-40B4-BE49-F238E27FC236}">
                <a16:creationId xmlns:a16="http://schemas.microsoft.com/office/drawing/2014/main" id="{2CE9BC07-9ABC-4A00-81F3-FA21AD2246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C18ED2-A94B-428B-BC6E-AD01C0508C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465118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F5DD-90BD-42BD-A144-B92F087AC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6A9D11D-22FD-49BB-8E9D-131177888E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6B3D076-DB53-40C9-AE7A-E0BC0FA79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6F7E4-7E1D-4720-9234-4ED52A946D1B}"/>
              </a:ext>
            </a:extLst>
          </p:cNvPr>
          <p:cNvSpPr>
            <a:spLocks noGrp="1"/>
          </p:cNvSpPr>
          <p:nvPr>
            <p:ph type="dt" sz="half" idx="10"/>
          </p:nvPr>
        </p:nvSpPr>
        <p:spPr/>
        <p:txBody>
          <a:bodyPr/>
          <a:lstStyle/>
          <a:p>
            <a:fld id="{363EFA5E-FA76-400D-B3DC-F0BA90E6D107}" type="datetimeFigureOut">
              <a:rPr lang="en-US" smtClean="0"/>
              <a:t>2/22/2024</a:t>
            </a:fld>
            <a:endParaRPr lang="en-US" dirty="0"/>
          </a:p>
        </p:txBody>
      </p:sp>
      <p:sp>
        <p:nvSpPr>
          <p:cNvPr id="6" name="Footer Placeholder 5">
            <a:extLst>
              <a:ext uri="{FF2B5EF4-FFF2-40B4-BE49-F238E27FC236}">
                <a16:creationId xmlns:a16="http://schemas.microsoft.com/office/drawing/2014/main" id="{4FB9B819-ECB6-46CC-A08B-CC11026DC4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281E96-AF17-4188-9728-2AA15CE273A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213155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F8DD-3309-4DFB-B27B-9532500702A7}"/>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F93F6DB-E391-41F2-86A1-BE44CD821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D85F2A-65E5-4400-8372-7463B14A6FA9}"/>
              </a:ext>
            </a:extLst>
          </p:cNvPr>
          <p:cNvSpPr>
            <a:spLocks noGrp="1"/>
          </p:cNvSpPr>
          <p:nvPr>
            <p:ph type="dt" sz="half" idx="10"/>
          </p:nvPr>
        </p:nvSpPr>
        <p:spPr/>
        <p:txBody>
          <a:bodyPr/>
          <a:lstStyle/>
          <a:p>
            <a:fld id="{1FA3F48C-C7C6-4055-9F49-3777875E72AE}" type="datetimeFigureOut">
              <a:rPr lang="en-US" smtClean="0"/>
              <a:t>2/22/2024</a:t>
            </a:fld>
            <a:endParaRPr lang="en-US" dirty="0"/>
          </a:p>
        </p:txBody>
      </p:sp>
      <p:sp>
        <p:nvSpPr>
          <p:cNvPr id="5" name="Footer Placeholder 4">
            <a:extLst>
              <a:ext uri="{FF2B5EF4-FFF2-40B4-BE49-F238E27FC236}">
                <a16:creationId xmlns:a16="http://schemas.microsoft.com/office/drawing/2014/main" id="{9CE1318E-E043-4102-AF93-FFD687BCE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FA6B4B-0FDE-4260-8BF0-94B978309E0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42012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3EF63-B25E-4A1D-9C26-AA87BD732A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A1A85DE-6C92-47A7-9071-0C6868309F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EDF0606-3904-44C9-A7E5-293DDF6E7826}"/>
              </a:ext>
            </a:extLst>
          </p:cNvPr>
          <p:cNvSpPr>
            <a:spLocks noGrp="1"/>
          </p:cNvSpPr>
          <p:nvPr>
            <p:ph type="dt" sz="half" idx="10"/>
          </p:nvPr>
        </p:nvSpPr>
        <p:spPr/>
        <p:txBody>
          <a:bodyPr/>
          <a:lstStyle/>
          <a:p>
            <a:fld id="{6178E61D-D431-422C-9764-11DAFE33AB63}" type="datetimeFigureOut">
              <a:rPr lang="en-US" smtClean="0"/>
              <a:t>2/22/2024</a:t>
            </a:fld>
            <a:endParaRPr lang="en-US" dirty="0"/>
          </a:p>
        </p:txBody>
      </p:sp>
      <p:sp>
        <p:nvSpPr>
          <p:cNvPr id="5" name="Footer Placeholder 4">
            <a:extLst>
              <a:ext uri="{FF2B5EF4-FFF2-40B4-BE49-F238E27FC236}">
                <a16:creationId xmlns:a16="http://schemas.microsoft.com/office/drawing/2014/main" id="{FE9177D7-42CA-4780-88D3-0E3FCDBFAB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A90888-FDC6-4A8A-A4C9-47530266FE1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3079696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bottom waves">
  <p:cSld name="Blank bottom waves">
    <p:spTree>
      <p:nvGrpSpPr>
        <p:cNvPr id="1" name="Shape 80"/>
        <p:cNvGrpSpPr/>
        <p:nvPr/>
      </p:nvGrpSpPr>
      <p:grpSpPr>
        <a:xfrm>
          <a:off x="0" y="0"/>
          <a:ext cx="0" cy="0"/>
          <a:chOff x="0" y="0"/>
          <a:chExt cx="0" cy="0"/>
        </a:xfrm>
      </p:grpSpPr>
    </p:spTree>
    <p:extLst>
      <p:ext uri="{BB962C8B-B14F-4D97-AF65-F5344CB8AC3E}">
        <p14:creationId xmlns:p14="http://schemas.microsoft.com/office/powerpoint/2010/main" val="3249632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060B-68A9-46F9-9820-8ED1A0209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ABB3A961-85AF-4371-8B55-A2500184E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F6BB5B0-920C-4F18-B232-6EF1CDC2DE12}"/>
              </a:ext>
            </a:extLst>
          </p:cNvPr>
          <p:cNvSpPr>
            <a:spLocks noGrp="1"/>
          </p:cNvSpPr>
          <p:nvPr>
            <p:ph type="dt" sz="half" idx="10"/>
          </p:nvPr>
        </p:nvSpPr>
        <p:spPr/>
        <p:txBody>
          <a:bodyPr/>
          <a:lstStyle/>
          <a:p>
            <a:fld id="{78ABE3C1-DBE1-495D-B57B-2849774B866A}" type="datetimeFigureOut">
              <a:rPr lang="en-US" smtClean="0"/>
              <a:t>2/22/2024</a:t>
            </a:fld>
            <a:endParaRPr lang="en-US" dirty="0"/>
          </a:p>
        </p:txBody>
      </p:sp>
      <p:sp>
        <p:nvSpPr>
          <p:cNvPr id="5" name="Footer Placeholder 4">
            <a:extLst>
              <a:ext uri="{FF2B5EF4-FFF2-40B4-BE49-F238E27FC236}">
                <a16:creationId xmlns:a16="http://schemas.microsoft.com/office/drawing/2014/main" id="{6FC540E7-1EEA-420F-8431-9C46BD209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2A7C54-5163-4E6F-95DD-6F62CFC1326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784835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waves" preserve="1">
  <p:cSld name="1_Blank bottom waves">
    <p:spTree>
      <p:nvGrpSpPr>
        <p:cNvPr id="1" name="Shape 80"/>
        <p:cNvGrpSpPr/>
        <p:nvPr/>
      </p:nvGrpSpPr>
      <p:grpSpPr>
        <a:xfrm>
          <a:off x="0" y="0"/>
          <a:ext cx="0" cy="0"/>
          <a:chOff x="0" y="0"/>
          <a:chExt cx="0" cy="0"/>
        </a:xfrm>
      </p:grpSpPr>
      <p:pic>
        <p:nvPicPr>
          <p:cNvPr id="19" name="Picture 18">
            <a:extLst>
              <a:ext uri="{FF2B5EF4-FFF2-40B4-BE49-F238E27FC236}">
                <a16:creationId xmlns:a16="http://schemas.microsoft.com/office/drawing/2014/main" id="{4A1D3E35-0333-4AD2-9EB5-D5C201B67F40}"/>
              </a:ext>
            </a:extLst>
          </p:cNvPr>
          <p:cNvPicPr>
            <a:picLocks noChangeAspect="1"/>
          </p:cNvPicPr>
          <p:nvPr userDrawn="1"/>
        </p:nvPicPr>
        <p:blipFill rotWithShape="1">
          <a:blip r:embed="rId2"/>
          <a:srcRect l="7214" t="83563" r="11920" b="-1"/>
          <a:stretch/>
        </p:blipFill>
        <p:spPr>
          <a:xfrm>
            <a:off x="-3035629" y="1"/>
            <a:ext cx="15512911" cy="1403924"/>
          </a:xfrm>
          <a:prstGeom prst="rect">
            <a:avLst/>
          </a:prstGeom>
        </p:spPr>
      </p:pic>
      <p:pic>
        <p:nvPicPr>
          <p:cNvPr id="3" name="Picture 2">
            <a:extLst>
              <a:ext uri="{FF2B5EF4-FFF2-40B4-BE49-F238E27FC236}">
                <a16:creationId xmlns:a16="http://schemas.microsoft.com/office/drawing/2014/main" id="{DC568550-890C-4B48-A930-5D421442351E}"/>
              </a:ext>
            </a:extLst>
          </p:cNvPr>
          <p:cNvPicPr>
            <a:picLocks noChangeAspect="1"/>
          </p:cNvPicPr>
          <p:nvPr userDrawn="1"/>
        </p:nvPicPr>
        <p:blipFill rotWithShape="1">
          <a:blip r:embed="rId3"/>
          <a:srcRect l="4544" t="-1" r="10422" b="34797"/>
          <a:stretch/>
        </p:blipFill>
        <p:spPr>
          <a:xfrm>
            <a:off x="-1" y="2758595"/>
            <a:ext cx="12792364" cy="4099920"/>
          </a:xfrm>
          <a:prstGeom prst="rect">
            <a:avLst/>
          </a:prstGeom>
        </p:spPr>
      </p:pic>
      <p:pic>
        <p:nvPicPr>
          <p:cNvPr id="10" name="Picture 9">
            <a:extLst>
              <a:ext uri="{FF2B5EF4-FFF2-40B4-BE49-F238E27FC236}">
                <a16:creationId xmlns:a16="http://schemas.microsoft.com/office/drawing/2014/main" id="{1D80B2C6-8085-4221-A01C-24E536A6EBE2}"/>
              </a:ext>
            </a:extLst>
          </p:cNvPr>
          <p:cNvPicPr>
            <a:picLocks noChangeAspect="1"/>
          </p:cNvPicPr>
          <p:nvPr userDrawn="1"/>
        </p:nvPicPr>
        <p:blipFill rotWithShape="1">
          <a:blip r:embed="rId2"/>
          <a:srcRect l="7214" t="77604" r="11920"/>
          <a:stretch/>
        </p:blipFill>
        <p:spPr>
          <a:xfrm rot="10800000">
            <a:off x="-1" y="5107709"/>
            <a:ext cx="14195247" cy="1750291"/>
          </a:xfrm>
          <a:prstGeom prst="rect">
            <a:avLst/>
          </a:prstGeom>
        </p:spPr>
      </p:pic>
      <p:pic>
        <p:nvPicPr>
          <p:cNvPr id="18" name="Picture 17">
            <a:extLst>
              <a:ext uri="{FF2B5EF4-FFF2-40B4-BE49-F238E27FC236}">
                <a16:creationId xmlns:a16="http://schemas.microsoft.com/office/drawing/2014/main" id="{DCF09F07-2F4A-41F4-9207-E62665FF4A4E}"/>
              </a:ext>
            </a:extLst>
          </p:cNvPr>
          <p:cNvPicPr>
            <a:picLocks noChangeAspect="1"/>
          </p:cNvPicPr>
          <p:nvPr userDrawn="1"/>
        </p:nvPicPr>
        <p:blipFill rotWithShape="1">
          <a:blip r:embed="rId4"/>
          <a:srcRect l="11504"/>
          <a:stretch/>
        </p:blipFill>
        <p:spPr>
          <a:xfrm>
            <a:off x="-2" y="362011"/>
            <a:ext cx="12863063" cy="6302027"/>
          </a:xfrm>
          <a:prstGeom prst="rect">
            <a:avLst/>
          </a:prstGeom>
        </p:spPr>
      </p:pic>
    </p:spTree>
    <p:extLst>
      <p:ext uri="{BB962C8B-B14F-4D97-AF65-F5344CB8AC3E}">
        <p14:creationId xmlns:p14="http://schemas.microsoft.com/office/powerpoint/2010/main" val="3623754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0750-69D6-4B90-A6B9-B7CC96D3A9C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AF27592-3970-4BE7-80D9-1A478FFC94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A7968B-6E84-463E-9C02-25117BA93581}"/>
              </a:ext>
            </a:extLst>
          </p:cNvPr>
          <p:cNvSpPr>
            <a:spLocks noGrp="1"/>
          </p:cNvSpPr>
          <p:nvPr>
            <p:ph type="dt" sz="half" idx="10"/>
          </p:nvPr>
        </p:nvSpPr>
        <p:spPr/>
        <p:txBody>
          <a:bodyPr/>
          <a:lstStyle/>
          <a:p>
            <a:fld id="{1F456EF7-9808-446B-A749-CC5CFBE204B1}" type="datetimeFigureOut">
              <a:rPr lang="en-ZA" smtClean="0"/>
              <a:t>2024/02/22</a:t>
            </a:fld>
            <a:endParaRPr lang="en-ZA"/>
          </a:p>
        </p:txBody>
      </p:sp>
      <p:sp>
        <p:nvSpPr>
          <p:cNvPr id="5" name="Footer Placeholder 4">
            <a:extLst>
              <a:ext uri="{FF2B5EF4-FFF2-40B4-BE49-F238E27FC236}">
                <a16:creationId xmlns:a16="http://schemas.microsoft.com/office/drawing/2014/main" id="{9B2636CC-35C1-4DCA-81DC-849DD9BC58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11D7ADC-415A-4E41-A57C-595ED5E6D1E8}"/>
              </a:ext>
            </a:extLst>
          </p:cNvPr>
          <p:cNvSpPr>
            <a:spLocks noGrp="1"/>
          </p:cNvSpPr>
          <p:nvPr>
            <p:ph type="sldNum" sz="quarter" idx="12"/>
          </p:nvPr>
        </p:nvSpPr>
        <p:spPr/>
        <p:txBody>
          <a:bodyPr/>
          <a:lstStyle/>
          <a:p>
            <a:fld id="{A9043E5D-CD8C-4D53-980D-CDA10734EA17}" type="slidenum">
              <a:rPr lang="en-ZA" smtClean="0"/>
              <a:t>‹#›</a:t>
            </a:fld>
            <a:endParaRPr lang="en-ZA"/>
          </a:p>
        </p:txBody>
      </p:sp>
    </p:spTree>
    <p:extLst>
      <p:ext uri="{BB962C8B-B14F-4D97-AF65-F5344CB8AC3E}">
        <p14:creationId xmlns:p14="http://schemas.microsoft.com/office/powerpoint/2010/main" val="50064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B78C-EFB6-4512-8895-5A219C8D29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DDF2759-5FDA-4751-8C52-F9FA4006D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0434E-8D7F-4F4B-9129-A4F0BE537ED9}"/>
              </a:ext>
            </a:extLst>
          </p:cNvPr>
          <p:cNvSpPr>
            <a:spLocks noGrp="1"/>
          </p:cNvSpPr>
          <p:nvPr>
            <p:ph type="dt" sz="half" idx="10"/>
          </p:nvPr>
        </p:nvSpPr>
        <p:spPr/>
        <p:txBody>
          <a:bodyPr/>
          <a:lstStyle/>
          <a:p>
            <a:fld id="{30578ACC-22D6-47C1-A373-4FD133E34F3C}" type="datetimeFigureOut">
              <a:rPr lang="en-US" smtClean="0"/>
              <a:t>2/22/2024</a:t>
            </a:fld>
            <a:endParaRPr lang="en-US" dirty="0"/>
          </a:p>
        </p:txBody>
      </p:sp>
      <p:sp>
        <p:nvSpPr>
          <p:cNvPr id="5" name="Footer Placeholder 4">
            <a:extLst>
              <a:ext uri="{FF2B5EF4-FFF2-40B4-BE49-F238E27FC236}">
                <a16:creationId xmlns:a16="http://schemas.microsoft.com/office/drawing/2014/main" id="{D5B82948-172A-4426-A8DB-F7D6319B41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6BA512-9A1A-4DFE-BC29-1ADBB502915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728957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C8AC-3666-4DEF-8592-38E81CD51DF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8F08456-67D1-4037-8885-44637ADAC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221CC64-11E0-4496-B69F-BA86085F3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D9D2005-4A4A-4F62-8C2E-3D94DF3432F9}"/>
              </a:ext>
            </a:extLst>
          </p:cNvPr>
          <p:cNvSpPr>
            <a:spLocks noGrp="1"/>
          </p:cNvSpPr>
          <p:nvPr>
            <p:ph type="dt" sz="half" idx="10"/>
          </p:nvPr>
        </p:nvSpPr>
        <p:spPr/>
        <p:txBody>
          <a:bodyPr/>
          <a:lstStyle/>
          <a:p>
            <a:fld id="{4E5A6C69-6797-4E8A-BF37-F2C3751466E9}" type="datetimeFigureOut">
              <a:rPr lang="en-US" smtClean="0"/>
              <a:t>2/22/2024</a:t>
            </a:fld>
            <a:endParaRPr lang="en-US" dirty="0"/>
          </a:p>
        </p:txBody>
      </p:sp>
      <p:sp>
        <p:nvSpPr>
          <p:cNvPr id="6" name="Footer Placeholder 5">
            <a:extLst>
              <a:ext uri="{FF2B5EF4-FFF2-40B4-BE49-F238E27FC236}">
                <a16:creationId xmlns:a16="http://schemas.microsoft.com/office/drawing/2014/main" id="{69F76365-0FC9-4E38-A042-EFA235046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2BE2B0-936A-4526-A757-8DEBFC6BEBF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006575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1F9E-B673-41EA-AEE9-E5DDB60F449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175B95-A3EE-4064-BDD2-EA9FFEAAE5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5B638-26E9-4D1D-92C3-9B4BAC839C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143B0E5-0F20-47A9-98A9-445D4A649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6DDC0-FABD-4D92-B499-00EE56E8B2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B1ADF68-0F54-4A87-81BA-7743F8B9B47D}"/>
              </a:ext>
            </a:extLst>
          </p:cNvPr>
          <p:cNvSpPr>
            <a:spLocks noGrp="1"/>
          </p:cNvSpPr>
          <p:nvPr>
            <p:ph type="dt" sz="half" idx="10"/>
          </p:nvPr>
        </p:nvSpPr>
        <p:spPr/>
        <p:txBody>
          <a:bodyPr/>
          <a:lstStyle/>
          <a:p>
            <a:fld id="{D82014A1-A632-4878-A0D3-F52BA7563730}" type="datetimeFigureOut">
              <a:rPr lang="en-US" smtClean="0"/>
              <a:t>2/22/2024</a:t>
            </a:fld>
            <a:endParaRPr lang="en-US" dirty="0"/>
          </a:p>
        </p:txBody>
      </p:sp>
      <p:sp>
        <p:nvSpPr>
          <p:cNvPr id="8" name="Footer Placeholder 7">
            <a:extLst>
              <a:ext uri="{FF2B5EF4-FFF2-40B4-BE49-F238E27FC236}">
                <a16:creationId xmlns:a16="http://schemas.microsoft.com/office/drawing/2014/main" id="{C650B857-F33E-4499-BFAE-25DAA9A1C7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2EDF9CE-6E7B-4C68-A52D-64707F4662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478908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46A1-A36C-4FA1-AB1F-E6B29199AFC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4289DD8-0D01-49D8-914B-8B5130EA2C6C}"/>
              </a:ext>
            </a:extLst>
          </p:cNvPr>
          <p:cNvSpPr>
            <a:spLocks noGrp="1"/>
          </p:cNvSpPr>
          <p:nvPr>
            <p:ph type="dt" sz="half" idx="10"/>
          </p:nvPr>
        </p:nvSpPr>
        <p:spPr/>
        <p:txBody>
          <a:bodyPr/>
          <a:lstStyle/>
          <a:p>
            <a:fld id="{CE99F462-093F-4566-844B-4C71F2739DA5}" type="datetimeFigureOut">
              <a:rPr lang="en-US" smtClean="0"/>
              <a:t>2/22/2024</a:t>
            </a:fld>
            <a:endParaRPr lang="en-US" dirty="0"/>
          </a:p>
        </p:txBody>
      </p:sp>
      <p:sp>
        <p:nvSpPr>
          <p:cNvPr id="4" name="Footer Placeholder 3">
            <a:extLst>
              <a:ext uri="{FF2B5EF4-FFF2-40B4-BE49-F238E27FC236}">
                <a16:creationId xmlns:a16="http://schemas.microsoft.com/office/drawing/2014/main" id="{42371042-D35F-46A6-9DFA-B5D8085E73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85807-23D5-43D6-AC5F-BAE692CA854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662027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316FD-496F-4CE5-A13E-3F6E78A97876}"/>
              </a:ext>
            </a:extLst>
          </p:cNvPr>
          <p:cNvSpPr>
            <a:spLocks noGrp="1"/>
          </p:cNvSpPr>
          <p:nvPr>
            <p:ph type="dt" sz="half" idx="10"/>
          </p:nvPr>
        </p:nvSpPr>
        <p:spPr/>
        <p:txBody>
          <a:bodyPr/>
          <a:lstStyle/>
          <a:p>
            <a:fld id="{3D24A7AC-904D-4781-85BA-7D10C17ED021}" type="datetimeFigureOut">
              <a:rPr lang="en-US" smtClean="0"/>
              <a:t>2/22/2024</a:t>
            </a:fld>
            <a:endParaRPr lang="en-US" dirty="0"/>
          </a:p>
        </p:txBody>
      </p:sp>
      <p:sp>
        <p:nvSpPr>
          <p:cNvPr id="3" name="Footer Placeholder 2">
            <a:extLst>
              <a:ext uri="{FF2B5EF4-FFF2-40B4-BE49-F238E27FC236}">
                <a16:creationId xmlns:a16="http://schemas.microsoft.com/office/drawing/2014/main" id="{1B7E6561-D887-40EB-9497-100238D4AE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BF4D9D-3446-45D8-B912-084B294C2FA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35528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8E48-C430-4D59-8E45-D647B15A8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FD38E93-7A47-4E4C-AC66-970F00705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8101E3C-0B3B-431B-98D1-9CE3096F9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6023F-7BB3-41EA-A120-44768156FBAB}"/>
              </a:ext>
            </a:extLst>
          </p:cNvPr>
          <p:cNvSpPr>
            <a:spLocks noGrp="1"/>
          </p:cNvSpPr>
          <p:nvPr>
            <p:ph type="dt" sz="half" idx="10"/>
          </p:nvPr>
        </p:nvSpPr>
        <p:spPr/>
        <p:txBody>
          <a:bodyPr/>
          <a:lstStyle/>
          <a:p>
            <a:fld id="{E331444B-B92B-4E27-8C94-BB93EAF5CB18}" type="datetimeFigureOut">
              <a:rPr lang="en-US" smtClean="0"/>
              <a:t>2/22/2024</a:t>
            </a:fld>
            <a:endParaRPr lang="en-US" dirty="0"/>
          </a:p>
        </p:txBody>
      </p:sp>
      <p:sp>
        <p:nvSpPr>
          <p:cNvPr id="6" name="Footer Placeholder 5">
            <a:extLst>
              <a:ext uri="{FF2B5EF4-FFF2-40B4-BE49-F238E27FC236}">
                <a16:creationId xmlns:a16="http://schemas.microsoft.com/office/drawing/2014/main" id="{2CE9BC07-9ABC-4A00-81F3-FA21AD2246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C18ED2-A94B-428B-BC6E-AD01C0508C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315319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F5DD-90BD-42BD-A144-B92F087AC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66A9D11D-22FD-49BB-8E9D-131177888E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6B3D076-DB53-40C9-AE7A-E0BC0FA79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6F7E4-7E1D-4720-9234-4ED52A946D1B}"/>
              </a:ext>
            </a:extLst>
          </p:cNvPr>
          <p:cNvSpPr>
            <a:spLocks noGrp="1"/>
          </p:cNvSpPr>
          <p:nvPr>
            <p:ph type="dt" sz="half" idx="10"/>
          </p:nvPr>
        </p:nvSpPr>
        <p:spPr/>
        <p:txBody>
          <a:bodyPr/>
          <a:lstStyle/>
          <a:p>
            <a:fld id="{363EFA5E-FA76-400D-B3DC-F0BA90E6D107}" type="datetimeFigureOut">
              <a:rPr lang="en-US" smtClean="0"/>
              <a:t>2/22/2024</a:t>
            </a:fld>
            <a:endParaRPr lang="en-US" dirty="0"/>
          </a:p>
        </p:txBody>
      </p:sp>
      <p:sp>
        <p:nvSpPr>
          <p:cNvPr id="6" name="Footer Placeholder 5">
            <a:extLst>
              <a:ext uri="{FF2B5EF4-FFF2-40B4-BE49-F238E27FC236}">
                <a16:creationId xmlns:a16="http://schemas.microsoft.com/office/drawing/2014/main" id="{4FB9B819-ECB6-46CC-A08B-CC11026DC4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281E96-AF17-4188-9728-2AA15CE273A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767739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F8DD-3309-4DFB-B27B-9532500702A7}"/>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F93F6DB-E391-41F2-86A1-BE44CD821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D85F2A-65E5-4400-8372-7463B14A6FA9}"/>
              </a:ext>
            </a:extLst>
          </p:cNvPr>
          <p:cNvSpPr>
            <a:spLocks noGrp="1"/>
          </p:cNvSpPr>
          <p:nvPr>
            <p:ph type="dt" sz="half" idx="10"/>
          </p:nvPr>
        </p:nvSpPr>
        <p:spPr/>
        <p:txBody>
          <a:bodyPr/>
          <a:lstStyle/>
          <a:p>
            <a:fld id="{1FA3F48C-C7C6-4055-9F49-3777875E72AE}" type="datetimeFigureOut">
              <a:rPr lang="en-US" smtClean="0"/>
              <a:t>2/22/2024</a:t>
            </a:fld>
            <a:endParaRPr lang="en-US" dirty="0"/>
          </a:p>
        </p:txBody>
      </p:sp>
      <p:sp>
        <p:nvSpPr>
          <p:cNvPr id="5" name="Footer Placeholder 4">
            <a:extLst>
              <a:ext uri="{FF2B5EF4-FFF2-40B4-BE49-F238E27FC236}">
                <a16:creationId xmlns:a16="http://schemas.microsoft.com/office/drawing/2014/main" id="{9CE1318E-E043-4102-AF93-FFD687BCE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FA6B4B-0FDE-4260-8BF0-94B978309E0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233134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3EF63-B25E-4A1D-9C26-AA87BD732A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A1A85DE-6C92-47A7-9071-0C6868309F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EDF0606-3904-44C9-A7E5-293DDF6E7826}"/>
              </a:ext>
            </a:extLst>
          </p:cNvPr>
          <p:cNvSpPr>
            <a:spLocks noGrp="1"/>
          </p:cNvSpPr>
          <p:nvPr>
            <p:ph type="dt" sz="half" idx="10"/>
          </p:nvPr>
        </p:nvSpPr>
        <p:spPr/>
        <p:txBody>
          <a:bodyPr/>
          <a:lstStyle/>
          <a:p>
            <a:fld id="{6178E61D-D431-422C-9764-11DAFE33AB63}" type="datetimeFigureOut">
              <a:rPr lang="en-US" smtClean="0"/>
              <a:t>2/22/2024</a:t>
            </a:fld>
            <a:endParaRPr lang="en-US" dirty="0"/>
          </a:p>
        </p:txBody>
      </p:sp>
      <p:sp>
        <p:nvSpPr>
          <p:cNvPr id="5" name="Footer Placeholder 4">
            <a:extLst>
              <a:ext uri="{FF2B5EF4-FFF2-40B4-BE49-F238E27FC236}">
                <a16:creationId xmlns:a16="http://schemas.microsoft.com/office/drawing/2014/main" id="{FE9177D7-42CA-4780-88D3-0E3FCDBFAB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A90888-FDC6-4A8A-A4C9-47530266FE1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56445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bottom waves" preserve="1">
  <p:cSld name="1_Blank bottom waves">
    <p:spTree>
      <p:nvGrpSpPr>
        <p:cNvPr id="1" name="Shape 80"/>
        <p:cNvGrpSpPr/>
        <p:nvPr/>
      </p:nvGrpSpPr>
      <p:grpSpPr>
        <a:xfrm>
          <a:off x="0" y="0"/>
          <a:ext cx="0" cy="0"/>
          <a:chOff x="0" y="0"/>
          <a:chExt cx="0" cy="0"/>
        </a:xfrm>
      </p:grpSpPr>
      <p:pic>
        <p:nvPicPr>
          <p:cNvPr id="5" name="Picture 4">
            <a:extLst>
              <a:ext uri="{FF2B5EF4-FFF2-40B4-BE49-F238E27FC236}">
                <a16:creationId xmlns:a16="http://schemas.microsoft.com/office/drawing/2014/main" id="{5ADF267D-026D-4CE6-8E68-8D979BEF9E36}"/>
              </a:ext>
            </a:extLst>
          </p:cNvPr>
          <p:cNvPicPr>
            <a:picLocks noChangeAspect="1"/>
          </p:cNvPicPr>
          <p:nvPr userDrawn="1"/>
        </p:nvPicPr>
        <p:blipFill rotWithShape="1">
          <a:blip r:embed="rId2"/>
          <a:srcRect l="11638" t="11982" r="9847" b="58027"/>
          <a:stretch/>
        </p:blipFill>
        <p:spPr>
          <a:xfrm>
            <a:off x="1" y="1117602"/>
            <a:ext cx="12192001" cy="5740399"/>
          </a:xfrm>
          <a:prstGeom prst="rect">
            <a:avLst/>
          </a:prstGeom>
        </p:spPr>
      </p:pic>
      <p:pic>
        <p:nvPicPr>
          <p:cNvPr id="6" name="Picture 5">
            <a:extLst>
              <a:ext uri="{FF2B5EF4-FFF2-40B4-BE49-F238E27FC236}">
                <a16:creationId xmlns:a16="http://schemas.microsoft.com/office/drawing/2014/main" id="{BFE5F3BD-728E-41FF-B0C2-09FCEA4C45AE}"/>
              </a:ext>
            </a:extLst>
          </p:cNvPr>
          <p:cNvPicPr>
            <a:picLocks noChangeAspect="1"/>
          </p:cNvPicPr>
          <p:nvPr userDrawn="1"/>
        </p:nvPicPr>
        <p:blipFill rotWithShape="1">
          <a:blip r:embed="rId3"/>
          <a:srcRect l="7214" t="77604" r="11920"/>
          <a:stretch/>
        </p:blipFill>
        <p:spPr>
          <a:xfrm>
            <a:off x="0" y="0"/>
            <a:ext cx="12192000" cy="1503288"/>
          </a:xfrm>
          <a:prstGeom prst="rect">
            <a:avLst/>
          </a:prstGeom>
        </p:spPr>
      </p:pic>
    </p:spTree>
    <p:extLst>
      <p:ext uri="{BB962C8B-B14F-4D97-AF65-F5344CB8AC3E}">
        <p14:creationId xmlns:p14="http://schemas.microsoft.com/office/powerpoint/2010/main" val="1688172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bottom waves">
  <p:cSld name="Blank bottom waves">
    <p:spTree>
      <p:nvGrpSpPr>
        <p:cNvPr id="1" name="Shape 80"/>
        <p:cNvGrpSpPr/>
        <p:nvPr/>
      </p:nvGrpSpPr>
      <p:grpSpPr>
        <a:xfrm>
          <a:off x="0" y="0"/>
          <a:ext cx="0" cy="0"/>
          <a:chOff x="0" y="0"/>
          <a:chExt cx="0" cy="0"/>
        </a:xfrm>
      </p:grpSpPr>
    </p:spTree>
    <p:extLst>
      <p:ext uri="{BB962C8B-B14F-4D97-AF65-F5344CB8AC3E}">
        <p14:creationId xmlns:p14="http://schemas.microsoft.com/office/powerpoint/2010/main" val="2988824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59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4C9088-DCC9-40FA-81AB-A80798FB17FE}"/>
              </a:ext>
            </a:extLst>
          </p:cNvPr>
          <p:cNvPicPr>
            <a:picLocks noChangeAspect="1"/>
          </p:cNvPicPr>
          <p:nvPr userDrawn="1"/>
        </p:nvPicPr>
        <p:blipFill>
          <a:blip r:embed="rId2"/>
          <a:stretch>
            <a:fillRect/>
          </a:stretch>
        </p:blipFill>
        <p:spPr>
          <a:xfrm flipH="1" flipV="1">
            <a:off x="0" y="0"/>
            <a:ext cx="12192000" cy="6858000"/>
          </a:xfrm>
          <a:prstGeom prst="rect">
            <a:avLst/>
          </a:prstGeom>
        </p:spPr>
      </p:pic>
    </p:spTree>
    <p:extLst>
      <p:ext uri="{BB962C8B-B14F-4D97-AF65-F5344CB8AC3E}">
        <p14:creationId xmlns:p14="http://schemas.microsoft.com/office/powerpoint/2010/main" val="1130074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7661CB-6FD8-4E19-815A-9343C94247AC}"/>
              </a:ext>
            </a:extLst>
          </p:cNvPr>
          <p:cNvGrpSpPr/>
          <p:nvPr userDrawn="1"/>
        </p:nvGrpSpPr>
        <p:grpSpPr>
          <a:xfrm>
            <a:off x="1" y="0"/>
            <a:ext cx="12192001" cy="6858000"/>
            <a:chOff x="0" y="0"/>
            <a:chExt cx="9144001" cy="5143500"/>
          </a:xfrm>
        </p:grpSpPr>
        <p:pic>
          <p:nvPicPr>
            <p:cNvPr id="3" name="Picture 2">
              <a:extLst>
                <a:ext uri="{FF2B5EF4-FFF2-40B4-BE49-F238E27FC236}">
                  <a16:creationId xmlns:a16="http://schemas.microsoft.com/office/drawing/2014/main" id="{E9287318-982D-464F-A558-02508FFE0F86}"/>
                </a:ext>
              </a:extLst>
            </p:cNvPr>
            <p:cNvPicPr>
              <a:picLocks noChangeAspect="1"/>
            </p:cNvPicPr>
            <p:nvPr userDrawn="1"/>
          </p:nvPicPr>
          <p:blipFill rotWithShape="1">
            <a:blip r:embed="rId2"/>
            <a:srcRect l="11638" t="18786" r="9847" b="45385"/>
            <a:stretch/>
          </p:blipFill>
          <p:spPr>
            <a:xfrm>
              <a:off x="0" y="0"/>
              <a:ext cx="9144001" cy="5143500"/>
            </a:xfrm>
            <a:prstGeom prst="rect">
              <a:avLst/>
            </a:prstGeom>
          </p:spPr>
        </p:pic>
        <p:pic>
          <p:nvPicPr>
            <p:cNvPr id="5" name="Picture 4">
              <a:extLst>
                <a:ext uri="{FF2B5EF4-FFF2-40B4-BE49-F238E27FC236}">
                  <a16:creationId xmlns:a16="http://schemas.microsoft.com/office/drawing/2014/main" id="{F8CE4CC5-46A8-460F-9AD1-896348F4348A}"/>
                </a:ext>
              </a:extLst>
            </p:cNvPr>
            <p:cNvPicPr>
              <a:picLocks noChangeAspect="1"/>
            </p:cNvPicPr>
            <p:nvPr userDrawn="1"/>
          </p:nvPicPr>
          <p:blipFill rotWithShape="1">
            <a:blip r:embed="rId3"/>
            <a:srcRect l="7214" t="72926" r="11920"/>
            <a:stretch/>
          </p:blipFill>
          <p:spPr>
            <a:xfrm>
              <a:off x="0" y="0"/>
              <a:ext cx="9144000" cy="1362993"/>
            </a:xfrm>
            <a:prstGeom prst="rect">
              <a:avLst/>
            </a:prstGeom>
          </p:spPr>
        </p:pic>
      </p:grpSp>
    </p:spTree>
    <p:extLst>
      <p:ext uri="{BB962C8B-B14F-4D97-AF65-F5344CB8AC3E}">
        <p14:creationId xmlns:p14="http://schemas.microsoft.com/office/powerpoint/2010/main" val="68178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B14BA-4C5A-4E86-B6CF-8146293113CF}"/>
              </a:ext>
            </a:extLst>
          </p:cNvPr>
          <p:cNvPicPr>
            <a:picLocks noChangeAspect="1"/>
          </p:cNvPicPr>
          <p:nvPr userDrawn="1"/>
        </p:nvPicPr>
        <p:blipFill>
          <a:blip r:embed="rId2"/>
          <a:stretch>
            <a:fillRect/>
          </a:stretch>
        </p:blipFill>
        <p:spPr>
          <a:xfrm>
            <a:off x="0" y="128"/>
            <a:ext cx="12192000" cy="6857745"/>
          </a:xfrm>
          <a:prstGeom prst="rect">
            <a:avLst/>
          </a:prstGeom>
        </p:spPr>
      </p:pic>
    </p:spTree>
    <p:extLst>
      <p:ext uri="{BB962C8B-B14F-4D97-AF65-F5344CB8AC3E}">
        <p14:creationId xmlns:p14="http://schemas.microsoft.com/office/powerpoint/2010/main" val="205209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404C2-4549-4A72-8247-9C75844975D1}"/>
              </a:ext>
            </a:extLst>
          </p:cNvPr>
          <p:cNvPicPr>
            <a:picLocks noChangeAspect="1"/>
          </p:cNvPicPr>
          <p:nvPr userDrawn="1"/>
        </p:nvPicPr>
        <p:blipFill>
          <a:blip r:embed="rId2"/>
          <a:stretch>
            <a:fillRect/>
          </a:stretch>
        </p:blipFill>
        <p:spPr>
          <a:xfrm>
            <a:off x="0" y="128"/>
            <a:ext cx="12192000" cy="6857745"/>
          </a:xfrm>
          <a:prstGeom prst="rect">
            <a:avLst/>
          </a:prstGeom>
        </p:spPr>
      </p:pic>
    </p:spTree>
    <p:extLst>
      <p:ext uri="{BB962C8B-B14F-4D97-AF65-F5344CB8AC3E}">
        <p14:creationId xmlns:p14="http://schemas.microsoft.com/office/powerpoint/2010/main" val="86999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060B-68A9-46F9-9820-8ED1A0209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ABB3A961-85AF-4371-8B55-A2500184E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F6BB5B0-920C-4F18-B232-6EF1CDC2DE12}"/>
              </a:ext>
            </a:extLst>
          </p:cNvPr>
          <p:cNvSpPr>
            <a:spLocks noGrp="1"/>
          </p:cNvSpPr>
          <p:nvPr>
            <p:ph type="dt" sz="half" idx="10"/>
          </p:nvPr>
        </p:nvSpPr>
        <p:spPr/>
        <p:txBody>
          <a:bodyPr/>
          <a:lstStyle/>
          <a:p>
            <a:fld id="{78ABE3C1-DBE1-495D-B57B-2849774B866A}" type="datetimeFigureOut">
              <a:rPr lang="en-US" smtClean="0"/>
              <a:t>2/22/2024</a:t>
            </a:fld>
            <a:endParaRPr lang="en-US" dirty="0"/>
          </a:p>
        </p:txBody>
      </p:sp>
      <p:sp>
        <p:nvSpPr>
          <p:cNvPr id="5" name="Footer Placeholder 4">
            <a:extLst>
              <a:ext uri="{FF2B5EF4-FFF2-40B4-BE49-F238E27FC236}">
                <a16:creationId xmlns:a16="http://schemas.microsoft.com/office/drawing/2014/main" id="{6FC540E7-1EEA-420F-8431-9C46BD209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2A7C54-5163-4E6F-95DD-6F62CFC1326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987868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0750-69D6-4B90-A6B9-B7CC96D3A9C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AF27592-3970-4BE7-80D9-1A478FFC94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A7968B-6E84-463E-9C02-25117BA93581}"/>
              </a:ext>
            </a:extLst>
          </p:cNvPr>
          <p:cNvSpPr>
            <a:spLocks noGrp="1"/>
          </p:cNvSpPr>
          <p:nvPr>
            <p:ph type="dt" sz="half" idx="10"/>
          </p:nvPr>
        </p:nvSpPr>
        <p:spPr/>
        <p:txBody>
          <a:bodyPr/>
          <a:lstStyle/>
          <a:p>
            <a:fld id="{1F456EF7-9808-446B-A749-CC5CFBE204B1}" type="datetimeFigureOut">
              <a:rPr lang="en-ZA" smtClean="0"/>
              <a:t>2024/02/22</a:t>
            </a:fld>
            <a:endParaRPr lang="en-ZA"/>
          </a:p>
        </p:txBody>
      </p:sp>
      <p:sp>
        <p:nvSpPr>
          <p:cNvPr id="5" name="Footer Placeholder 4">
            <a:extLst>
              <a:ext uri="{FF2B5EF4-FFF2-40B4-BE49-F238E27FC236}">
                <a16:creationId xmlns:a16="http://schemas.microsoft.com/office/drawing/2014/main" id="{9B2636CC-35C1-4DCA-81DC-849DD9BC58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11D7ADC-415A-4E41-A57C-595ED5E6D1E8}"/>
              </a:ext>
            </a:extLst>
          </p:cNvPr>
          <p:cNvSpPr>
            <a:spLocks noGrp="1"/>
          </p:cNvSpPr>
          <p:nvPr>
            <p:ph type="sldNum" sz="quarter" idx="12"/>
          </p:nvPr>
        </p:nvSpPr>
        <p:spPr/>
        <p:txBody>
          <a:bodyPr/>
          <a:lstStyle/>
          <a:p>
            <a:fld id="{A9043E5D-CD8C-4D53-980D-CDA10734EA17}" type="slidenum">
              <a:rPr lang="en-ZA" smtClean="0"/>
              <a:t>‹#›</a:t>
            </a:fld>
            <a:endParaRPr lang="en-ZA"/>
          </a:p>
        </p:txBody>
      </p:sp>
    </p:spTree>
    <p:extLst>
      <p:ext uri="{BB962C8B-B14F-4D97-AF65-F5344CB8AC3E}">
        <p14:creationId xmlns:p14="http://schemas.microsoft.com/office/powerpoint/2010/main" val="297858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B78C-EFB6-4512-8895-5A219C8D29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DDF2759-5FDA-4751-8C52-F9FA4006D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0434E-8D7F-4F4B-9129-A4F0BE537ED9}"/>
              </a:ext>
            </a:extLst>
          </p:cNvPr>
          <p:cNvSpPr>
            <a:spLocks noGrp="1"/>
          </p:cNvSpPr>
          <p:nvPr>
            <p:ph type="dt" sz="half" idx="10"/>
          </p:nvPr>
        </p:nvSpPr>
        <p:spPr/>
        <p:txBody>
          <a:bodyPr/>
          <a:lstStyle/>
          <a:p>
            <a:fld id="{30578ACC-22D6-47C1-A373-4FD133E34F3C}" type="datetimeFigureOut">
              <a:rPr lang="en-US" smtClean="0"/>
              <a:t>2/22/2024</a:t>
            </a:fld>
            <a:endParaRPr lang="en-US" dirty="0"/>
          </a:p>
        </p:txBody>
      </p:sp>
      <p:sp>
        <p:nvSpPr>
          <p:cNvPr id="5" name="Footer Placeholder 4">
            <a:extLst>
              <a:ext uri="{FF2B5EF4-FFF2-40B4-BE49-F238E27FC236}">
                <a16:creationId xmlns:a16="http://schemas.microsoft.com/office/drawing/2014/main" id="{D5B82948-172A-4426-A8DB-F7D6319B41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6BA512-9A1A-4DFE-BC29-1ADBB502915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6124872"/>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534">
              <a:schemeClr val="accent6"/>
            </a:gs>
            <a:gs pos="0">
              <a:schemeClr val="accent6">
                <a:lumMod val="20000"/>
                <a:lumOff val="80000"/>
              </a:schemeClr>
            </a:gs>
            <a:gs pos="74000">
              <a:schemeClr val="accent6"/>
            </a:gs>
            <a:gs pos="83000">
              <a:schemeClr val="accent6">
                <a:lumMod val="75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25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thruBlk="1"/>
  </p:transition>
  <p:hf hdr="0" ftr="0" dt="0"/>
  <p:txStyles>
    <p:titleStyle>
      <a:lvl1pPr algn="l" defTabSz="457189"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534">
              <a:schemeClr val="accent6"/>
            </a:gs>
            <a:gs pos="0">
              <a:schemeClr val="accent6">
                <a:lumMod val="20000"/>
                <a:lumOff val="80000"/>
              </a:schemeClr>
            </a:gs>
            <a:gs pos="74000">
              <a:schemeClr val="accent6"/>
            </a:gs>
            <a:gs pos="83000">
              <a:schemeClr val="accent6">
                <a:lumMod val="75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BF3EC-DD96-436A-8804-9AABDD8BA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8539686-06EE-453C-B3F7-32561E8B9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6080DEA-D1AF-42C9-920F-365B411E1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2/22/2024</a:t>
            </a:fld>
            <a:endParaRPr lang="en-US" dirty="0"/>
          </a:p>
        </p:txBody>
      </p:sp>
      <p:sp>
        <p:nvSpPr>
          <p:cNvPr id="5" name="Footer Placeholder 4">
            <a:extLst>
              <a:ext uri="{FF2B5EF4-FFF2-40B4-BE49-F238E27FC236}">
                <a16:creationId xmlns:a16="http://schemas.microsoft.com/office/drawing/2014/main" id="{77885F02-956B-426B-8962-E80F6CBC2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59C21D-3D29-46A9-B692-46C44F502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0876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fade thruBlk="1"/>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534">
              <a:srgbClr val="FF6600"/>
            </a:gs>
            <a:gs pos="0">
              <a:schemeClr val="accent1">
                <a:lumMod val="5000"/>
                <a:lumOff val="95000"/>
              </a:schemeClr>
            </a:gs>
            <a:gs pos="74000">
              <a:srgbClr val="FF6600"/>
            </a:gs>
            <a:gs pos="83000">
              <a:srgbClr val="FF3300"/>
            </a:gs>
            <a:gs pos="100000">
              <a:srgbClr val="C0000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BF3EC-DD96-436A-8804-9AABDD8BA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8539686-06EE-453C-B3F7-32561E8B9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6080DEA-D1AF-42C9-920F-365B411E1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2/22/2024</a:t>
            </a:fld>
            <a:endParaRPr lang="en-US" dirty="0"/>
          </a:p>
        </p:txBody>
      </p:sp>
      <p:sp>
        <p:nvSpPr>
          <p:cNvPr id="5" name="Footer Placeholder 4">
            <a:extLst>
              <a:ext uri="{FF2B5EF4-FFF2-40B4-BE49-F238E27FC236}">
                <a16:creationId xmlns:a16="http://schemas.microsoft.com/office/drawing/2014/main" id="{77885F02-956B-426B-8962-E80F6CBC2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59C21D-3D29-46A9-B692-46C44F502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722407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p:fade thruBlk="1"/>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2.jpeg"/><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9000">
              <a:schemeClr val="accent6"/>
            </a:gs>
            <a:gs pos="24000">
              <a:schemeClr val="accent1">
                <a:lumMod val="5000"/>
                <a:lumOff val="95000"/>
              </a:schemeClr>
            </a:gs>
            <a:gs pos="63000">
              <a:schemeClr val="accent6"/>
            </a:gs>
            <a:gs pos="83000">
              <a:schemeClr val="accent6">
                <a:lumMod val="75000"/>
              </a:schemeClr>
            </a:gs>
            <a:gs pos="100000">
              <a:schemeClr val="accent6">
                <a:lumMod val="50000"/>
              </a:schemeClr>
            </a:gs>
          </a:gsLst>
          <a:lin ang="5400000" scaled="1"/>
          <a:tileRect/>
        </a:gradFill>
        <a:effectLst/>
      </p:bgPr>
    </p:bg>
    <p:spTree>
      <p:nvGrpSpPr>
        <p:cNvPr id="1" name=""/>
        <p:cNvGrpSpPr/>
        <p:nvPr/>
      </p:nvGrpSpPr>
      <p:grpSpPr>
        <a:xfrm>
          <a:off x="0" y="0"/>
          <a:ext cx="0" cy="0"/>
          <a:chOff x="0" y="0"/>
          <a:chExt cx="0" cy="0"/>
        </a:xfrm>
      </p:grpSpPr>
      <p:pic>
        <p:nvPicPr>
          <p:cNvPr id="6" name="Content Placeholder 5" descr="Logo&#10;&#10;Description automatically generated with medium confidence">
            <a:extLst>
              <a:ext uri="{FF2B5EF4-FFF2-40B4-BE49-F238E27FC236}">
                <a16:creationId xmlns:a16="http://schemas.microsoft.com/office/drawing/2014/main" id="{D67C83D6-CB64-5628-7797-34FD3BE14A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7692" y="633857"/>
            <a:ext cx="5936616" cy="1859923"/>
          </a:xfrm>
        </p:spPr>
      </p:pic>
      <p:sp>
        <p:nvSpPr>
          <p:cNvPr id="7" name="TextBox 6">
            <a:extLst>
              <a:ext uri="{FF2B5EF4-FFF2-40B4-BE49-F238E27FC236}">
                <a16:creationId xmlns:a16="http://schemas.microsoft.com/office/drawing/2014/main" id="{D0D6B599-C071-CAF1-7233-84DF84865C5B}"/>
              </a:ext>
            </a:extLst>
          </p:cNvPr>
          <p:cNvSpPr txBox="1"/>
          <p:nvPr/>
        </p:nvSpPr>
        <p:spPr>
          <a:xfrm>
            <a:off x="3200400" y="3297382"/>
            <a:ext cx="572192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Forever Heathy</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4000" dirty="0">
                <a:solidFill>
                  <a:prstClr val="white"/>
                </a:solidFill>
                <a:latin typeface="Century Gothic" panose="020B0502020202020204" pitchFamily="34" charset="0"/>
              </a:rPr>
              <a:t>Superfood</a:t>
            </a:r>
            <a:r>
              <a:rPr kumimoji="0" lang="en-ZA"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Supplements</a:t>
            </a:r>
          </a:p>
        </p:txBody>
      </p:sp>
    </p:spTree>
    <p:extLst>
      <p:ext uri="{BB962C8B-B14F-4D97-AF65-F5344CB8AC3E}">
        <p14:creationId xmlns:p14="http://schemas.microsoft.com/office/powerpoint/2010/main" val="230931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
            <a:ext cx="12192000" cy="6857368"/>
          </a:xfrm>
          <a:prstGeom prst="rect">
            <a:avLst/>
          </a:prstGeom>
        </p:spPr>
      </p:pic>
      <p:pic>
        <p:nvPicPr>
          <p:cNvPr id="41" name="Picture 40">
            <a:extLst>
              <a:ext uri="{FF2B5EF4-FFF2-40B4-BE49-F238E27FC236}">
                <a16:creationId xmlns:a16="http://schemas.microsoft.com/office/drawing/2014/main" id="{B790B1E9-9AB4-49A8-8577-548199E7C139}"/>
              </a:ext>
            </a:extLst>
          </p:cNvPr>
          <p:cNvPicPr>
            <a:picLocks noChangeAspect="1"/>
          </p:cNvPicPr>
          <p:nvPr/>
        </p:nvPicPr>
        <p:blipFill>
          <a:blip r:embed="rId4"/>
          <a:stretch>
            <a:fillRect/>
          </a:stretch>
        </p:blipFill>
        <p:spPr>
          <a:xfrm rot="805561">
            <a:off x="-216377" y="-216109"/>
            <a:ext cx="2367941" cy="2370277"/>
          </a:xfrm>
          <a:prstGeom prst="rect">
            <a:avLst/>
          </a:prstGeom>
        </p:spPr>
      </p:pic>
      <p:sp>
        <p:nvSpPr>
          <p:cNvPr id="4" name="Rectangle: Rounded Corners 3">
            <a:extLst>
              <a:ext uri="{FF2B5EF4-FFF2-40B4-BE49-F238E27FC236}">
                <a16:creationId xmlns:a16="http://schemas.microsoft.com/office/drawing/2014/main" id="{43138C6F-3072-4716-82B7-DA005A9308C2}"/>
              </a:ext>
            </a:extLst>
          </p:cNvPr>
          <p:cNvSpPr/>
          <p:nvPr/>
        </p:nvSpPr>
        <p:spPr>
          <a:xfrm>
            <a:off x="1260713" y="550541"/>
            <a:ext cx="6518944" cy="810899"/>
          </a:xfrm>
          <a:prstGeom prst="roundRect">
            <a:avLst/>
          </a:prstGeom>
          <a:solidFill>
            <a:srgbClr val="1F30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4" name="Picture 53">
            <a:extLst>
              <a:ext uri="{FF2B5EF4-FFF2-40B4-BE49-F238E27FC236}">
                <a16:creationId xmlns:a16="http://schemas.microsoft.com/office/drawing/2014/main" id="{B532C0AA-2F88-408D-A925-8A2BE29B84DA}"/>
              </a:ext>
            </a:extLst>
          </p:cNvPr>
          <p:cNvPicPr>
            <a:picLocks noChangeAspect="1"/>
          </p:cNvPicPr>
          <p:nvPr/>
        </p:nvPicPr>
        <p:blipFill>
          <a:blip r:embed="rId5"/>
          <a:stretch>
            <a:fillRect/>
          </a:stretch>
        </p:blipFill>
        <p:spPr>
          <a:xfrm>
            <a:off x="132619" y="5711439"/>
            <a:ext cx="1029787" cy="1029787"/>
          </a:xfrm>
          <a:prstGeom prst="rect">
            <a:avLst/>
          </a:prstGeom>
        </p:spPr>
      </p:pic>
      <p:pic>
        <p:nvPicPr>
          <p:cNvPr id="56" name="Picture 55">
            <a:extLst>
              <a:ext uri="{FF2B5EF4-FFF2-40B4-BE49-F238E27FC236}">
                <a16:creationId xmlns:a16="http://schemas.microsoft.com/office/drawing/2014/main" id="{31787EDB-38B4-404C-B79D-E0311A2392CA}"/>
              </a:ext>
            </a:extLst>
          </p:cNvPr>
          <p:cNvPicPr>
            <a:picLocks noChangeAspect="1"/>
          </p:cNvPicPr>
          <p:nvPr/>
        </p:nvPicPr>
        <p:blipFill>
          <a:blip r:embed="rId5"/>
          <a:stretch>
            <a:fillRect/>
          </a:stretch>
        </p:blipFill>
        <p:spPr>
          <a:xfrm>
            <a:off x="228223" y="186864"/>
            <a:ext cx="1459211" cy="1459211"/>
          </a:xfrm>
          <a:prstGeom prst="rect">
            <a:avLst/>
          </a:prstGeom>
        </p:spPr>
      </p:pic>
      <p:sp>
        <p:nvSpPr>
          <p:cNvPr id="40" name="Google Shape;301;p43">
            <a:extLst>
              <a:ext uri="{FF2B5EF4-FFF2-40B4-BE49-F238E27FC236}">
                <a16:creationId xmlns:a16="http://schemas.microsoft.com/office/drawing/2014/main" id="{277D1684-9A6E-482F-8D00-658E17BA966D}"/>
              </a:ext>
            </a:extLst>
          </p:cNvPr>
          <p:cNvSpPr txBox="1">
            <a:spLocks/>
          </p:cNvSpPr>
          <p:nvPr/>
        </p:nvSpPr>
        <p:spPr>
          <a:xfrm flipH="1">
            <a:off x="1647674" y="512521"/>
            <a:ext cx="6131983" cy="913249"/>
          </a:xfrm>
          <a:prstGeom prst="rect">
            <a:avLst/>
          </a:prstGeom>
          <a:effectLst>
            <a:outerShdw blurRad="50800" dist="38100" dir="5400000" algn="ctr" rotWithShape="0">
              <a:srgbClr val="000000">
                <a:alpha val="43137"/>
              </a:srgb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53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Superfoods</a:t>
            </a:r>
            <a:endParaRPr kumimoji="0" lang="en-ZA" sz="53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pic>
        <p:nvPicPr>
          <p:cNvPr id="42" name="Picture 41">
            <a:extLst>
              <a:ext uri="{FF2B5EF4-FFF2-40B4-BE49-F238E27FC236}">
                <a16:creationId xmlns:a16="http://schemas.microsoft.com/office/drawing/2014/main" id="{D6B3E344-013C-4F4A-BC25-50939EEB04CC}"/>
              </a:ext>
            </a:extLst>
          </p:cNvPr>
          <p:cNvPicPr>
            <a:picLocks noChangeAspect="1"/>
          </p:cNvPicPr>
          <p:nvPr/>
        </p:nvPicPr>
        <p:blipFill>
          <a:blip r:embed="rId6"/>
          <a:stretch>
            <a:fillRect/>
          </a:stretch>
        </p:blipFill>
        <p:spPr>
          <a:xfrm>
            <a:off x="1162406" y="5755963"/>
            <a:ext cx="548551" cy="548551"/>
          </a:xfrm>
          <a:prstGeom prst="rect">
            <a:avLst/>
          </a:prstGeom>
        </p:spPr>
      </p:pic>
      <p:pic>
        <p:nvPicPr>
          <p:cNvPr id="9" name="Picture 8">
            <a:extLst>
              <a:ext uri="{FF2B5EF4-FFF2-40B4-BE49-F238E27FC236}">
                <a16:creationId xmlns:a16="http://schemas.microsoft.com/office/drawing/2014/main" id="{B6DB2BBD-D8B5-4A56-968F-B588D112D63E}"/>
              </a:ext>
            </a:extLst>
          </p:cNvPr>
          <p:cNvPicPr>
            <a:picLocks noChangeAspect="1"/>
          </p:cNvPicPr>
          <p:nvPr/>
        </p:nvPicPr>
        <p:blipFill>
          <a:blip r:embed="rId7"/>
          <a:stretch>
            <a:fillRect/>
          </a:stretch>
        </p:blipFill>
        <p:spPr>
          <a:xfrm>
            <a:off x="151441" y="5875533"/>
            <a:ext cx="863600" cy="742239"/>
          </a:xfrm>
          <a:prstGeom prst="rect">
            <a:avLst/>
          </a:prstGeom>
        </p:spPr>
      </p:pic>
      <p:pic>
        <p:nvPicPr>
          <p:cNvPr id="10" name="Picture 9">
            <a:extLst>
              <a:ext uri="{FF2B5EF4-FFF2-40B4-BE49-F238E27FC236}">
                <a16:creationId xmlns:a16="http://schemas.microsoft.com/office/drawing/2014/main" id="{675F43F5-ECD6-4E41-9323-6C6A3477C6C5}"/>
              </a:ext>
            </a:extLst>
          </p:cNvPr>
          <p:cNvPicPr>
            <a:picLocks noChangeAspect="1"/>
          </p:cNvPicPr>
          <p:nvPr/>
        </p:nvPicPr>
        <p:blipFill rotWithShape="1">
          <a:blip r:embed="rId7">
            <a:alphaModFix amt="45000"/>
          </a:blip>
          <a:srcRect r="62764" b="5309"/>
          <a:stretch/>
        </p:blipFill>
        <p:spPr>
          <a:xfrm rot="8039947" flipV="1">
            <a:off x="10111546" y="2768549"/>
            <a:ext cx="1836101" cy="4853391"/>
          </a:xfrm>
          <a:prstGeom prst="rect">
            <a:avLst/>
          </a:prstGeom>
          <a:noFill/>
        </p:spPr>
      </p:pic>
      <p:sp>
        <p:nvSpPr>
          <p:cNvPr id="2" name="Oval 1">
            <a:extLst>
              <a:ext uri="{FF2B5EF4-FFF2-40B4-BE49-F238E27FC236}">
                <a16:creationId xmlns:a16="http://schemas.microsoft.com/office/drawing/2014/main" id="{F3B8E533-84ED-F8FD-1EA5-8AE8046C3688}"/>
              </a:ext>
            </a:extLst>
          </p:cNvPr>
          <p:cNvSpPr/>
          <p:nvPr/>
        </p:nvSpPr>
        <p:spPr>
          <a:xfrm>
            <a:off x="4106501" y="2625634"/>
            <a:ext cx="2993997" cy="2786561"/>
          </a:xfrm>
          <a:prstGeom prst="ellipse">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ZA" dirty="0"/>
          </a:p>
        </p:txBody>
      </p:sp>
      <p:sp>
        <p:nvSpPr>
          <p:cNvPr id="12" name="Google Shape;301;p43">
            <a:extLst>
              <a:ext uri="{FF2B5EF4-FFF2-40B4-BE49-F238E27FC236}">
                <a16:creationId xmlns:a16="http://schemas.microsoft.com/office/drawing/2014/main" id="{B58B6B13-4D8C-F6A9-3A0A-3C1BE841A87F}"/>
              </a:ext>
            </a:extLst>
          </p:cNvPr>
          <p:cNvSpPr txBox="1">
            <a:spLocks/>
          </p:cNvSpPr>
          <p:nvPr/>
        </p:nvSpPr>
        <p:spPr>
          <a:xfrm flipH="1">
            <a:off x="4357750" y="3015209"/>
            <a:ext cx="2491498" cy="1983194"/>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lang="en-US" sz="2667" b="1" dirty="0">
                <a:solidFill>
                  <a:schemeClr val="bg1"/>
                </a:solidFill>
                <a:latin typeface="Arial" panose="020B0604020202020204" pitchFamily="34" charset="0"/>
                <a:cs typeface="Arial" panose="020B0604020202020204" pitchFamily="34" charset="0"/>
              </a:rPr>
              <a:t>Antioxidants:  fight disease causing free radicals</a:t>
            </a:r>
            <a:endParaRPr kumimoji="0" lang="en-US" sz="2667" b="1" i="0"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4" name="Oval 13">
            <a:extLst>
              <a:ext uri="{FF2B5EF4-FFF2-40B4-BE49-F238E27FC236}">
                <a16:creationId xmlns:a16="http://schemas.microsoft.com/office/drawing/2014/main" id="{53C1C7E1-0BB6-0480-93A6-797E7D70FD3C}"/>
              </a:ext>
            </a:extLst>
          </p:cNvPr>
          <p:cNvSpPr/>
          <p:nvPr/>
        </p:nvSpPr>
        <p:spPr>
          <a:xfrm>
            <a:off x="7224655" y="1201270"/>
            <a:ext cx="2653553" cy="2540935"/>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Google Shape;301;p43">
            <a:extLst>
              <a:ext uri="{FF2B5EF4-FFF2-40B4-BE49-F238E27FC236}">
                <a16:creationId xmlns:a16="http://schemas.microsoft.com/office/drawing/2014/main" id="{28E6048B-835B-F864-A0DA-7495FA0EAB99}"/>
              </a:ext>
            </a:extLst>
          </p:cNvPr>
          <p:cNvSpPr txBox="1">
            <a:spLocks/>
          </p:cNvSpPr>
          <p:nvPr/>
        </p:nvSpPr>
        <p:spPr>
          <a:xfrm flipH="1">
            <a:off x="7386710" y="1964413"/>
            <a:ext cx="2491498" cy="1050796"/>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667"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Helps prevent disease</a:t>
            </a:r>
          </a:p>
        </p:txBody>
      </p:sp>
      <p:sp>
        <p:nvSpPr>
          <p:cNvPr id="16" name="Oval 15">
            <a:extLst>
              <a:ext uri="{FF2B5EF4-FFF2-40B4-BE49-F238E27FC236}">
                <a16:creationId xmlns:a16="http://schemas.microsoft.com/office/drawing/2014/main" id="{EADC2264-CB9D-A16B-C135-517FE05FB4CE}"/>
              </a:ext>
            </a:extLst>
          </p:cNvPr>
          <p:cNvSpPr/>
          <p:nvPr/>
        </p:nvSpPr>
        <p:spPr>
          <a:xfrm>
            <a:off x="1082604" y="1611675"/>
            <a:ext cx="2653553" cy="2540935"/>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Google Shape;301;p43">
            <a:extLst>
              <a:ext uri="{FF2B5EF4-FFF2-40B4-BE49-F238E27FC236}">
                <a16:creationId xmlns:a16="http://schemas.microsoft.com/office/drawing/2014/main" id="{D7F531DA-CD9C-1D93-9BE4-EC49DB2BA77E}"/>
              </a:ext>
            </a:extLst>
          </p:cNvPr>
          <p:cNvSpPr txBox="1">
            <a:spLocks/>
          </p:cNvSpPr>
          <p:nvPr/>
        </p:nvSpPr>
        <p:spPr>
          <a:xfrm flipH="1">
            <a:off x="1155806" y="2345861"/>
            <a:ext cx="2491498" cy="1050796"/>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667"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Packed with nutrients</a:t>
            </a:r>
          </a:p>
        </p:txBody>
      </p:sp>
    </p:spTree>
    <p:extLst>
      <p:ext uri="{BB962C8B-B14F-4D97-AF65-F5344CB8AC3E}">
        <p14:creationId xmlns:p14="http://schemas.microsoft.com/office/powerpoint/2010/main" val="1443394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8" name="Picture 27">
            <a:extLst>
              <a:ext uri="{FF2B5EF4-FFF2-40B4-BE49-F238E27FC236}">
                <a16:creationId xmlns:a16="http://schemas.microsoft.com/office/drawing/2014/main" id="{6AF3CE9E-4F20-4E61-0D9F-83A21C7B6C94}"/>
              </a:ext>
            </a:extLst>
          </p:cNvPr>
          <p:cNvPicPr>
            <a:picLocks noChangeAspect="1"/>
          </p:cNvPicPr>
          <p:nvPr/>
        </p:nvPicPr>
        <p:blipFill rotWithShape="1">
          <a:blip r:embed="rId3">
            <a:alphaModFix amt="45000"/>
          </a:blip>
          <a:srcRect r="62764" b="5309"/>
          <a:stretch/>
        </p:blipFill>
        <p:spPr>
          <a:xfrm rot="8039947" flipV="1">
            <a:off x="10111546" y="2768549"/>
            <a:ext cx="1836101" cy="4853391"/>
          </a:xfrm>
          <a:prstGeom prst="rect">
            <a:avLst/>
          </a:prstGeom>
          <a:noFill/>
        </p:spPr>
      </p:pic>
      <p:pic>
        <p:nvPicPr>
          <p:cNvPr id="21" name="Picture 20">
            <a:extLst>
              <a:ext uri="{FF2B5EF4-FFF2-40B4-BE49-F238E27FC236}">
                <a16:creationId xmlns:a16="http://schemas.microsoft.com/office/drawing/2014/main" id="{79614694-F7DA-437F-A94E-F6E532D89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6176" y="1959707"/>
            <a:ext cx="2857899" cy="4756074"/>
          </a:xfrm>
          <a:prstGeom prst="rect">
            <a:avLst/>
          </a:prstGeom>
        </p:spPr>
      </p:pic>
      <p:sp>
        <p:nvSpPr>
          <p:cNvPr id="18" name="Rectangle 17">
            <a:extLst>
              <a:ext uri="{FF2B5EF4-FFF2-40B4-BE49-F238E27FC236}">
                <a16:creationId xmlns:a16="http://schemas.microsoft.com/office/drawing/2014/main" id="{E2E76CAC-C669-4E5D-A6FD-AEF75EE3F498}"/>
              </a:ext>
            </a:extLst>
          </p:cNvPr>
          <p:cNvSpPr/>
          <p:nvPr/>
        </p:nvSpPr>
        <p:spPr>
          <a:xfrm>
            <a:off x="-49018" y="838900"/>
            <a:ext cx="12241019" cy="796099"/>
          </a:xfrm>
          <a:prstGeom prst="rect">
            <a:avLst/>
          </a:prstGeom>
          <a:solidFill>
            <a:srgbClr val="CA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Google Shape;301;p43">
            <a:extLst>
              <a:ext uri="{FF2B5EF4-FFF2-40B4-BE49-F238E27FC236}">
                <a16:creationId xmlns:a16="http://schemas.microsoft.com/office/drawing/2014/main" id="{1DF5E7AD-3C70-439A-B8DB-89348C638904}"/>
              </a:ext>
            </a:extLst>
          </p:cNvPr>
          <p:cNvSpPr txBox="1">
            <a:spLocks/>
          </p:cNvSpPr>
          <p:nvPr/>
        </p:nvSpPr>
        <p:spPr>
          <a:xfrm flipH="1">
            <a:off x="6913488" y="766782"/>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UNIQUE BENEFITS</a:t>
            </a:r>
            <a:endPar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19" name="TextBox 18"/>
          <p:cNvSpPr txBox="1"/>
          <p:nvPr/>
        </p:nvSpPr>
        <p:spPr>
          <a:xfrm>
            <a:off x="4589648" y="3567510"/>
            <a:ext cx="5318927" cy="310854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RECOMMENDED FOR:</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Inflammatory conditions, like arthritis</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Nausea</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Overall</a:t>
            </a:r>
            <a:r>
              <a:rPr lang="en-ZA" sz="2800" b="1" dirty="0">
                <a:solidFill>
                  <a:prstClr val="white"/>
                </a:solidFill>
                <a:latin typeface="Century Gothic" panose="020B0502020202020204"/>
                <a:ea typeface="Arial"/>
                <a:cs typeface="Arial"/>
                <a:sym typeface="Arial"/>
              </a:rPr>
              <a:t> </a:t>
            </a: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skin health </a:t>
            </a:r>
          </a:p>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rPr>
              <a:t>Eye health</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ZA" sz="2800" b="1" i="0" u="none" strike="noStrike" kern="1200" cap="none" spc="0" normalizeH="0" baseline="0" noProof="0" dirty="0">
              <a:ln>
                <a:noFill/>
              </a:ln>
              <a:solidFill>
                <a:prstClr val="white"/>
              </a:solidFill>
              <a:effectLst/>
              <a:uLnTx/>
              <a:uFillTx/>
              <a:latin typeface="Century Gothic" panose="020B0502020202020204"/>
              <a:ea typeface="Arial"/>
              <a:cs typeface="Arial"/>
              <a:sym typeface="Arial"/>
            </a:endParaRPr>
          </a:p>
        </p:txBody>
      </p:sp>
      <p:sp>
        <p:nvSpPr>
          <p:cNvPr id="15" name="Google Shape;301;p43">
            <a:extLst>
              <a:ext uri="{FF2B5EF4-FFF2-40B4-BE49-F238E27FC236}">
                <a16:creationId xmlns:a16="http://schemas.microsoft.com/office/drawing/2014/main" id="{1DF5E7AD-3C70-439A-B8DB-89348C638904}"/>
              </a:ext>
            </a:extLst>
          </p:cNvPr>
          <p:cNvSpPr txBox="1">
            <a:spLocks/>
          </p:cNvSpPr>
          <p:nvPr/>
        </p:nvSpPr>
        <p:spPr>
          <a:xfrm flipH="1">
            <a:off x="900196" y="805430"/>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 </a:t>
            </a:r>
          </a:p>
        </p:txBody>
      </p:sp>
      <p:pic>
        <p:nvPicPr>
          <p:cNvPr id="26" name="Picture 25" descr="A close up of a plant&#10;&#10;Description automatically generated">
            <a:extLst>
              <a:ext uri="{FF2B5EF4-FFF2-40B4-BE49-F238E27FC236}">
                <a16:creationId xmlns:a16="http://schemas.microsoft.com/office/drawing/2014/main" id="{81B388D7-5974-4E43-A014-27DB6DD6F89A}"/>
              </a:ext>
            </a:extLst>
          </p:cNvPr>
          <p:cNvPicPr>
            <a:picLocks noChangeAspect="1"/>
          </p:cNvPicPr>
          <p:nvPr/>
        </p:nvPicPr>
        <p:blipFill>
          <a:blip r:embed="rId5">
            <a:alphaModFix amt="38000"/>
          </a:blip>
          <a:stretch>
            <a:fillRect/>
          </a:stretch>
        </p:blipFill>
        <p:spPr>
          <a:xfrm rot="253754" flipH="1" flipV="1">
            <a:off x="996101" y="883567"/>
            <a:ext cx="860763" cy="499919"/>
          </a:xfrm>
          <a:prstGeom prst="rect">
            <a:avLst/>
          </a:prstGeom>
        </p:spPr>
      </p:pic>
      <p:sp>
        <p:nvSpPr>
          <p:cNvPr id="27" name="Google Shape;301;p43">
            <a:extLst>
              <a:ext uri="{FF2B5EF4-FFF2-40B4-BE49-F238E27FC236}">
                <a16:creationId xmlns:a16="http://schemas.microsoft.com/office/drawing/2014/main" id="{1DF5E7AD-3C70-439A-B8DB-89348C638904}"/>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Yellow</a:t>
            </a:r>
          </a:p>
        </p:txBody>
      </p:sp>
      <p:sp>
        <p:nvSpPr>
          <p:cNvPr id="2" name="Rectangle 1"/>
          <p:cNvSpPr/>
          <p:nvPr/>
        </p:nvSpPr>
        <p:spPr>
          <a:xfrm>
            <a:off x="4291108" y="1676737"/>
            <a:ext cx="7590713" cy="1569660"/>
          </a:xfrm>
          <a:prstGeom prst="rect">
            <a:avLst/>
          </a:prstGeom>
        </p:spPr>
        <p:txBody>
          <a:bodyPr wrap="square">
            <a:spAutoFit/>
          </a:bodyPr>
          <a:lstStyle/>
          <a:p>
            <a:pPr marL="457189" marR="0" lvl="0" indent="-4571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3200" b="1" i="0" u="none" strike="noStrike" kern="1200" cap="none" spc="0" normalizeH="0" baseline="0" noProof="0" dirty="0">
                <a:ln>
                  <a:noFill/>
                </a:ln>
                <a:solidFill>
                  <a:prstClr val="white"/>
                </a:solidFill>
                <a:effectLst/>
                <a:uLnTx/>
                <a:uFillTx/>
                <a:latin typeface="Century Gothic" panose="020B0502020202020204"/>
                <a:ea typeface="+mn-ea"/>
                <a:cs typeface="+mn-cs"/>
              </a:rPr>
              <a:t>Powerful antioxidants from curcumin, ginger and Green Rooibos</a:t>
            </a:r>
          </a:p>
        </p:txBody>
      </p:sp>
      <p:sp>
        <p:nvSpPr>
          <p:cNvPr id="16" name="Oval 15"/>
          <p:cNvSpPr/>
          <p:nvPr/>
        </p:nvSpPr>
        <p:spPr>
          <a:xfrm>
            <a:off x="93571" y="2156974"/>
            <a:ext cx="2179445" cy="2046063"/>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Google Shape;301;p43">
            <a:extLst>
              <a:ext uri="{FF2B5EF4-FFF2-40B4-BE49-F238E27FC236}">
                <a16:creationId xmlns:a16="http://schemas.microsoft.com/office/drawing/2014/main" id="{1DF5E7AD-3C70-439A-B8DB-89348C638904}"/>
              </a:ext>
            </a:extLst>
          </p:cNvPr>
          <p:cNvSpPr txBox="1">
            <a:spLocks/>
          </p:cNvSpPr>
          <p:nvPr/>
        </p:nvSpPr>
        <p:spPr>
          <a:xfrm rot="20612365" flipH="1">
            <a:off x="58179" y="2679798"/>
            <a:ext cx="2266792" cy="1050796"/>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CA3E37"/>
                </a:solidFill>
                <a:effectLst/>
                <a:uLnTx/>
                <a:uFillTx/>
                <a:latin typeface="Arial" panose="020B0604020202020204" pitchFamily="34" charset="0"/>
                <a:cs typeface="Arial" panose="020B0604020202020204" pitchFamily="34" charset="0"/>
                <a:sym typeface="Arial"/>
              </a:rPr>
              <a:t>Natural </a:t>
            </a: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CA3E37"/>
                </a:solidFill>
                <a:effectLst/>
                <a:uLnTx/>
                <a:uFillTx/>
                <a:latin typeface="Arial" panose="020B0604020202020204" pitchFamily="34" charset="0"/>
                <a:cs typeface="Arial" panose="020B0604020202020204" pitchFamily="34" charset="0"/>
                <a:sym typeface="Arial"/>
              </a:rPr>
              <a:t>anti-inflammatory</a:t>
            </a:r>
          </a:p>
        </p:txBody>
      </p:sp>
      <p:pic>
        <p:nvPicPr>
          <p:cNvPr id="22" name="Picture 21">
            <a:extLst>
              <a:ext uri="{FF2B5EF4-FFF2-40B4-BE49-F238E27FC236}">
                <a16:creationId xmlns:a16="http://schemas.microsoft.com/office/drawing/2014/main" id="{A3AFAB3E-9804-03B1-A34B-FC4FD10D96F6}"/>
              </a:ext>
            </a:extLst>
          </p:cNvPr>
          <p:cNvPicPr>
            <a:picLocks noChangeAspect="1"/>
          </p:cNvPicPr>
          <p:nvPr/>
        </p:nvPicPr>
        <p:blipFill>
          <a:blip r:embed="rId6"/>
          <a:stretch>
            <a:fillRect/>
          </a:stretch>
        </p:blipFill>
        <p:spPr>
          <a:xfrm>
            <a:off x="9855739" y="5467599"/>
            <a:ext cx="1029787" cy="1029787"/>
          </a:xfrm>
          <a:prstGeom prst="rect">
            <a:avLst/>
          </a:prstGeom>
        </p:spPr>
      </p:pic>
      <p:pic>
        <p:nvPicPr>
          <p:cNvPr id="23" name="Picture 22">
            <a:extLst>
              <a:ext uri="{FF2B5EF4-FFF2-40B4-BE49-F238E27FC236}">
                <a16:creationId xmlns:a16="http://schemas.microsoft.com/office/drawing/2014/main" id="{53433A79-758F-2564-353C-6A94045FA6CA}"/>
              </a:ext>
            </a:extLst>
          </p:cNvPr>
          <p:cNvPicPr>
            <a:picLocks noChangeAspect="1"/>
          </p:cNvPicPr>
          <p:nvPr/>
        </p:nvPicPr>
        <p:blipFill>
          <a:blip r:embed="rId7"/>
          <a:stretch>
            <a:fillRect/>
          </a:stretch>
        </p:blipFill>
        <p:spPr>
          <a:xfrm>
            <a:off x="10885526" y="5512123"/>
            <a:ext cx="548551" cy="548551"/>
          </a:xfrm>
          <a:prstGeom prst="rect">
            <a:avLst/>
          </a:prstGeom>
        </p:spPr>
      </p:pic>
      <p:pic>
        <p:nvPicPr>
          <p:cNvPr id="24" name="Picture 23">
            <a:extLst>
              <a:ext uri="{FF2B5EF4-FFF2-40B4-BE49-F238E27FC236}">
                <a16:creationId xmlns:a16="http://schemas.microsoft.com/office/drawing/2014/main" id="{308A1B33-84CB-31A5-39F7-06B88BD3C404}"/>
              </a:ext>
            </a:extLst>
          </p:cNvPr>
          <p:cNvPicPr>
            <a:picLocks noChangeAspect="1"/>
          </p:cNvPicPr>
          <p:nvPr/>
        </p:nvPicPr>
        <p:blipFill>
          <a:blip r:embed="rId3"/>
          <a:stretch>
            <a:fillRect/>
          </a:stretch>
        </p:blipFill>
        <p:spPr>
          <a:xfrm>
            <a:off x="9908575" y="5629042"/>
            <a:ext cx="863600" cy="742239"/>
          </a:xfrm>
          <a:prstGeom prst="rect">
            <a:avLst/>
          </a:prstGeom>
        </p:spPr>
      </p:pic>
    </p:spTree>
    <p:extLst>
      <p:ext uri="{BB962C8B-B14F-4D97-AF65-F5344CB8AC3E}">
        <p14:creationId xmlns:p14="http://schemas.microsoft.com/office/powerpoint/2010/main" val="65406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1741371" y="-148188"/>
            <a:ext cx="13941801" cy="9294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4858259-01C2-8D21-550F-AC6807EFF27B}"/>
              </a:ext>
            </a:extLst>
          </p:cNvPr>
          <p:cNvPicPr>
            <a:picLocks noChangeAspect="1"/>
          </p:cNvPicPr>
          <p:nvPr/>
        </p:nvPicPr>
        <p:blipFill>
          <a:blip r:embed="rId4">
            <a:alphaModFix amt="61000"/>
          </a:blip>
          <a:stretch>
            <a:fillRect/>
          </a:stretch>
        </p:blipFill>
        <p:spPr>
          <a:xfrm rot="2541745">
            <a:off x="77327" y="2842734"/>
            <a:ext cx="2137328" cy="4400316"/>
          </a:xfrm>
          <a:prstGeom prst="rect">
            <a:avLst/>
          </a:prstGeom>
        </p:spPr>
      </p:pic>
      <p:sp>
        <p:nvSpPr>
          <p:cNvPr id="18" name="Rectangle 17">
            <a:extLst>
              <a:ext uri="{FF2B5EF4-FFF2-40B4-BE49-F238E27FC236}">
                <a16:creationId xmlns:a16="http://schemas.microsoft.com/office/drawing/2014/main" id="{E2E76CAC-C669-4E5D-A6FD-AEF75EE3F498}"/>
              </a:ext>
            </a:extLst>
          </p:cNvPr>
          <p:cNvSpPr/>
          <p:nvPr/>
        </p:nvSpPr>
        <p:spPr>
          <a:xfrm>
            <a:off x="-49018" y="838900"/>
            <a:ext cx="12241019" cy="796099"/>
          </a:xfrm>
          <a:prstGeom prst="rect">
            <a:avLst/>
          </a:prstGeom>
          <a:solidFill>
            <a:srgbClr val="CA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3" name="Picture 22" descr="A close up of a plant&#10;&#10;Description automatically generated">
            <a:extLst>
              <a:ext uri="{FF2B5EF4-FFF2-40B4-BE49-F238E27FC236}">
                <a16:creationId xmlns:a16="http://schemas.microsoft.com/office/drawing/2014/main" id="{81B388D7-5974-4E43-A014-27DB6DD6F89A}"/>
              </a:ext>
            </a:extLst>
          </p:cNvPr>
          <p:cNvPicPr>
            <a:picLocks noChangeAspect="1"/>
          </p:cNvPicPr>
          <p:nvPr/>
        </p:nvPicPr>
        <p:blipFill>
          <a:blip r:embed="rId5">
            <a:alphaModFix amt="38000"/>
          </a:blip>
          <a:stretch>
            <a:fillRect/>
          </a:stretch>
        </p:blipFill>
        <p:spPr>
          <a:xfrm rot="253754" flipH="1" flipV="1">
            <a:off x="7438220" y="856017"/>
            <a:ext cx="860763" cy="499919"/>
          </a:xfrm>
          <a:prstGeom prst="rect">
            <a:avLst/>
          </a:prstGeom>
        </p:spPr>
      </p:pic>
      <p:sp>
        <p:nvSpPr>
          <p:cNvPr id="20" name="Google Shape;301;p43">
            <a:extLst>
              <a:ext uri="{FF2B5EF4-FFF2-40B4-BE49-F238E27FC236}">
                <a16:creationId xmlns:a16="http://schemas.microsoft.com/office/drawing/2014/main" id="{1DF5E7AD-3C70-439A-B8DB-89348C638904}"/>
              </a:ext>
            </a:extLst>
          </p:cNvPr>
          <p:cNvSpPr txBox="1">
            <a:spLocks/>
          </p:cNvSpPr>
          <p:nvPr/>
        </p:nvSpPr>
        <p:spPr>
          <a:xfrm flipH="1">
            <a:off x="7079057" y="824957"/>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lumMod val="95000"/>
                  </a:prstClr>
                </a:solidFill>
                <a:effectLst/>
                <a:uLnTx/>
                <a:uFillTx/>
                <a:latin typeface="Century Gothic" panose="020B0502020202020204" pitchFamily="34" charset="0"/>
                <a:cs typeface="Arial"/>
                <a:sym typeface="Arial"/>
              </a:rPr>
              <a:t>PRODUCT STORY</a:t>
            </a:r>
          </a:p>
        </p:txBody>
      </p:sp>
      <p:pic>
        <p:nvPicPr>
          <p:cNvPr id="3" name="Picture 2">
            <a:extLst>
              <a:ext uri="{FF2B5EF4-FFF2-40B4-BE49-F238E27FC236}">
                <a16:creationId xmlns:a16="http://schemas.microsoft.com/office/drawing/2014/main" id="{20E70AAF-7635-4078-A4E0-2976E0D7D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6176" y="1959707"/>
            <a:ext cx="2857899" cy="4756074"/>
          </a:xfrm>
          <a:prstGeom prst="rect">
            <a:avLst/>
          </a:prstGeom>
        </p:spPr>
      </p:pic>
      <p:sp>
        <p:nvSpPr>
          <p:cNvPr id="13" name="Google Shape;301;p43">
            <a:extLst>
              <a:ext uri="{FF2B5EF4-FFF2-40B4-BE49-F238E27FC236}">
                <a16:creationId xmlns:a16="http://schemas.microsoft.com/office/drawing/2014/main" id="{40318744-B197-0E06-F940-499C79051525}"/>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Yellow</a:t>
            </a:r>
          </a:p>
        </p:txBody>
      </p:sp>
      <p:pic>
        <p:nvPicPr>
          <p:cNvPr id="15" name="Picture 14">
            <a:extLst>
              <a:ext uri="{FF2B5EF4-FFF2-40B4-BE49-F238E27FC236}">
                <a16:creationId xmlns:a16="http://schemas.microsoft.com/office/drawing/2014/main" id="{796A8BF3-2C71-176B-6F64-B5A43A4C3D1D}"/>
              </a:ext>
            </a:extLst>
          </p:cNvPr>
          <p:cNvPicPr>
            <a:picLocks noChangeAspect="1"/>
          </p:cNvPicPr>
          <p:nvPr/>
        </p:nvPicPr>
        <p:blipFill>
          <a:blip r:embed="rId7"/>
          <a:stretch>
            <a:fillRect/>
          </a:stretch>
        </p:blipFill>
        <p:spPr>
          <a:xfrm>
            <a:off x="9855739" y="5467599"/>
            <a:ext cx="1029787" cy="1029787"/>
          </a:xfrm>
          <a:prstGeom prst="rect">
            <a:avLst/>
          </a:prstGeom>
        </p:spPr>
      </p:pic>
      <p:pic>
        <p:nvPicPr>
          <p:cNvPr id="16" name="Picture 15">
            <a:extLst>
              <a:ext uri="{FF2B5EF4-FFF2-40B4-BE49-F238E27FC236}">
                <a16:creationId xmlns:a16="http://schemas.microsoft.com/office/drawing/2014/main" id="{88423DF6-4D25-086E-A55E-ADB8C5B62C31}"/>
              </a:ext>
            </a:extLst>
          </p:cNvPr>
          <p:cNvPicPr>
            <a:picLocks noChangeAspect="1"/>
          </p:cNvPicPr>
          <p:nvPr/>
        </p:nvPicPr>
        <p:blipFill>
          <a:blip r:embed="rId8"/>
          <a:stretch>
            <a:fillRect/>
          </a:stretch>
        </p:blipFill>
        <p:spPr>
          <a:xfrm>
            <a:off x="10885526" y="5512123"/>
            <a:ext cx="548551" cy="548551"/>
          </a:xfrm>
          <a:prstGeom prst="rect">
            <a:avLst/>
          </a:prstGeom>
        </p:spPr>
      </p:pic>
      <p:pic>
        <p:nvPicPr>
          <p:cNvPr id="17" name="Picture 16">
            <a:extLst>
              <a:ext uri="{FF2B5EF4-FFF2-40B4-BE49-F238E27FC236}">
                <a16:creationId xmlns:a16="http://schemas.microsoft.com/office/drawing/2014/main" id="{67D38DF8-4E99-E85C-9334-F03366DB3D39}"/>
              </a:ext>
            </a:extLst>
          </p:cNvPr>
          <p:cNvPicPr>
            <a:picLocks noChangeAspect="1"/>
          </p:cNvPicPr>
          <p:nvPr/>
        </p:nvPicPr>
        <p:blipFill>
          <a:blip r:embed="rId9"/>
          <a:stretch>
            <a:fillRect/>
          </a:stretch>
        </p:blipFill>
        <p:spPr>
          <a:xfrm>
            <a:off x="9908575" y="5629042"/>
            <a:ext cx="863600" cy="742239"/>
          </a:xfrm>
          <a:prstGeom prst="rect">
            <a:avLst/>
          </a:prstGeom>
        </p:spPr>
      </p:pic>
      <p:sp>
        <p:nvSpPr>
          <p:cNvPr id="2" name="TextBox 1"/>
          <p:cNvSpPr txBox="1"/>
          <p:nvPr/>
        </p:nvSpPr>
        <p:spPr>
          <a:xfrm>
            <a:off x="4048323" y="5119795"/>
            <a:ext cx="4448980" cy="1569660"/>
          </a:xfrm>
          <a:prstGeom prst="rect">
            <a:avLst/>
          </a:prstGeom>
          <a:solidFill>
            <a:schemeClr val="bg1">
              <a:alpha val="50000"/>
            </a:schemeClr>
          </a:solidFill>
        </p:spPr>
        <p:txBody>
          <a:bodyPr wrap="square" rtlCol="0">
            <a:spAutoFit/>
          </a:bodyPr>
          <a:lstStyle/>
          <a:p>
            <a:pPr algn="ctr"/>
            <a:r>
              <a:rPr lang="en-US" sz="3200" dirty="0">
                <a:latin typeface="Century Gothic" panose="020B0502020202020204" pitchFamily="34" charset="0"/>
              </a:rPr>
              <a:t>Natural fire-fighter that extinguishes burning inflammation</a:t>
            </a:r>
            <a:endParaRPr lang="en-ZA" sz="3200" dirty="0">
              <a:latin typeface="Century Gothic" panose="020B0502020202020204" pitchFamily="34" charset="0"/>
            </a:endParaRPr>
          </a:p>
        </p:txBody>
      </p:sp>
    </p:spTree>
    <p:extLst>
      <p:ext uri="{BB962C8B-B14F-4D97-AF65-F5344CB8AC3E}">
        <p14:creationId xmlns:p14="http://schemas.microsoft.com/office/powerpoint/2010/main" val="59705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5" name="Picture 14">
            <a:extLst>
              <a:ext uri="{FF2B5EF4-FFF2-40B4-BE49-F238E27FC236}">
                <a16:creationId xmlns:a16="http://schemas.microsoft.com/office/drawing/2014/main" id="{6F29CC76-560C-9A25-7188-6A0492CD0CB7}"/>
              </a:ext>
            </a:extLst>
          </p:cNvPr>
          <p:cNvPicPr>
            <a:picLocks noChangeAspect="1"/>
          </p:cNvPicPr>
          <p:nvPr/>
        </p:nvPicPr>
        <p:blipFill rotWithShape="1">
          <a:blip r:embed="rId3">
            <a:alphaModFix amt="45000"/>
          </a:blip>
          <a:srcRect r="62764" b="5309"/>
          <a:stretch/>
        </p:blipFill>
        <p:spPr>
          <a:xfrm rot="8039947" flipV="1">
            <a:off x="10111546" y="2768549"/>
            <a:ext cx="1836101" cy="4853391"/>
          </a:xfrm>
          <a:prstGeom prst="rect">
            <a:avLst/>
          </a:prstGeom>
          <a:noFill/>
        </p:spPr>
      </p:pic>
      <p:sp>
        <p:nvSpPr>
          <p:cNvPr id="18" name="Rectangle 17">
            <a:extLst>
              <a:ext uri="{FF2B5EF4-FFF2-40B4-BE49-F238E27FC236}">
                <a16:creationId xmlns:a16="http://schemas.microsoft.com/office/drawing/2014/main" id="{E2E76CAC-C669-4E5D-A6FD-AEF75EE3F498}"/>
              </a:ext>
            </a:extLst>
          </p:cNvPr>
          <p:cNvSpPr/>
          <p:nvPr/>
        </p:nvSpPr>
        <p:spPr>
          <a:xfrm>
            <a:off x="-49018" y="838900"/>
            <a:ext cx="12241019" cy="796099"/>
          </a:xfrm>
          <a:prstGeom prst="rect">
            <a:avLst/>
          </a:prstGeom>
          <a:solidFill>
            <a:srgbClr val="CA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3" name="Picture 22" descr="A close up of a plant&#10;&#10;Description automatically generated">
            <a:extLst>
              <a:ext uri="{FF2B5EF4-FFF2-40B4-BE49-F238E27FC236}">
                <a16:creationId xmlns:a16="http://schemas.microsoft.com/office/drawing/2014/main" id="{81B388D7-5974-4E43-A014-27DB6DD6F89A}"/>
              </a:ext>
            </a:extLst>
          </p:cNvPr>
          <p:cNvPicPr>
            <a:picLocks noChangeAspect="1"/>
          </p:cNvPicPr>
          <p:nvPr/>
        </p:nvPicPr>
        <p:blipFill>
          <a:blip r:embed="rId4">
            <a:alphaModFix amt="38000"/>
          </a:blip>
          <a:stretch>
            <a:fillRect/>
          </a:stretch>
        </p:blipFill>
        <p:spPr>
          <a:xfrm rot="253754" flipH="1" flipV="1">
            <a:off x="996101" y="883567"/>
            <a:ext cx="860763" cy="499919"/>
          </a:xfrm>
          <a:prstGeom prst="rect">
            <a:avLst/>
          </a:prstGeom>
        </p:spPr>
      </p:pic>
      <p:sp>
        <p:nvSpPr>
          <p:cNvPr id="20" name="Google Shape;301;p43">
            <a:extLst>
              <a:ext uri="{FF2B5EF4-FFF2-40B4-BE49-F238E27FC236}">
                <a16:creationId xmlns:a16="http://schemas.microsoft.com/office/drawing/2014/main" id="{1DF5E7AD-3C70-439A-B8DB-89348C638904}"/>
              </a:ext>
            </a:extLst>
          </p:cNvPr>
          <p:cNvSpPr txBox="1">
            <a:spLocks/>
          </p:cNvSpPr>
          <p:nvPr/>
        </p:nvSpPr>
        <p:spPr>
          <a:xfrm flipH="1">
            <a:off x="4946073" y="811806"/>
            <a:ext cx="7183554"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HOW TO USE IT</a:t>
            </a:r>
            <a:endPar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13" name="Google Shape;301;p43">
            <a:extLst>
              <a:ext uri="{FF2B5EF4-FFF2-40B4-BE49-F238E27FC236}">
                <a16:creationId xmlns:a16="http://schemas.microsoft.com/office/drawing/2014/main" id="{D54D7D9F-7A7F-EE30-8DF5-5576A3E5D1E6}"/>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a:t>
            </a:r>
            <a:r>
              <a:rPr lang="en-ZA" sz="4800" b="1" dirty="0">
                <a:solidFill>
                  <a:prstClr val="white"/>
                </a:solidFill>
                <a:latin typeface="Century Gothic" panose="020B0502020202020204" pitchFamily="34" charset="0"/>
              </a:rPr>
              <a:t>Yellow</a:t>
            </a:r>
            <a:endPar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2" name="TextBox 1">
            <a:extLst>
              <a:ext uri="{FF2B5EF4-FFF2-40B4-BE49-F238E27FC236}">
                <a16:creationId xmlns:a16="http://schemas.microsoft.com/office/drawing/2014/main" id="{C8E45191-920F-B053-8A3E-9E92519B13D1}"/>
              </a:ext>
            </a:extLst>
          </p:cNvPr>
          <p:cNvSpPr txBox="1"/>
          <p:nvPr/>
        </p:nvSpPr>
        <p:spPr>
          <a:xfrm>
            <a:off x="4649043" y="2100550"/>
            <a:ext cx="5936974" cy="3970318"/>
          </a:xfrm>
          <a:prstGeom prst="rect">
            <a:avLst/>
          </a:prstGeom>
          <a:noFill/>
        </p:spPr>
        <p:txBody>
          <a:bodyPr wrap="square" rtlCol="0">
            <a:spAutoFit/>
          </a:bodyPr>
          <a:lstStyle/>
          <a:p>
            <a:pPr marL="342900" indent="-342900">
              <a:buFont typeface="Arial" panose="020B0604020202020204" pitchFamily="34" charset="0"/>
              <a:buChar char="•"/>
            </a:pPr>
            <a:r>
              <a:rPr lang="en-ZA" sz="2800" b="1" i="0" u="none" strike="noStrike" cap="none" dirty="0">
                <a:solidFill>
                  <a:schemeClr val="bg1"/>
                </a:solidFill>
                <a:effectLst/>
                <a:latin typeface="Century Gothic" panose="020B0502020202020204" pitchFamily="34" charset="0"/>
                <a:ea typeface="Arial"/>
                <a:cs typeface="Arial"/>
                <a:sym typeface="Arial"/>
              </a:rPr>
              <a:t>Adults: </a:t>
            </a:r>
            <a:r>
              <a:rPr lang="en-ZA" sz="2800" b="0" i="0" u="none" strike="noStrike" cap="none" dirty="0">
                <a:solidFill>
                  <a:schemeClr val="bg1"/>
                </a:solidFill>
                <a:effectLst/>
                <a:latin typeface="Century Gothic" panose="020B0502020202020204" pitchFamily="34" charset="0"/>
                <a:ea typeface="Arial"/>
                <a:cs typeface="Arial"/>
                <a:sym typeface="Arial"/>
              </a:rPr>
              <a:t>Take 1 capsule per day or as recommended by your healthcare practitioner</a:t>
            </a:r>
          </a:p>
          <a:p>
            <a:pPr marL="342900" indent="-342900">
              <a:buFont typeface="Arial" panose="020B0604020202020204" pitchFamily="34" charset="0"/>
              <a:buChar char="•"/>
            </a:pPr>
            <a:endParaRPr lang="en-ZA" sz="2800" b="0" i="0" u="none" strike="noStrike" cap="none" dirty="0">
              <a:solidFill>
                <a:schemeClr val="bg1"/>
              </a:solidFill>
              <a:effectLst/>
              <a:latin typeface="Century Gothic" panose="020B0502020202020204" pitchFamily="34" charset="0"/>
              <a:ea typeface="Arial"/>
              <a:cs typeface="Arial"/>
              <a:sym typeface="Arial"/>
            </a:endParaRPr>
          </a:p>
          <a:p>
            <a:pPr marL="342900" indent="-342900">
              <a:buFont typeface="Arial" panose="020B0604020202020204" pitchFamily="34" charset="0"/>
              <a:buChar char="•"/>
            </a:pPr>
            <a:r>
              <a:rPr lang="en-ZA" sz="2800" b="1" i="0" u="none" strike="noStrike" cap="none" dirty="0">
                <a:solidFill>
                  <a:schemeClr val="bg1"/>
                </a:solidFill>
                <a:effectLst/>
                <a:latin typeface="Century Gothic" panose="020B0502020202020204" pitchFamily="34" charset="0"/>
                <a:ea typeface="Arial"/>
                <a:cs typeface="Arial"/>
                <a:sym typeface="Arial"/>
              </a:rPr>
              <a:t>Children: </a:t>
            </a:r>
            <a:r>
              <a:rPr lang="en-ZA" sz="2800" b="0" i="0" u="none" strike="noStrike" cap="none" dirty="0">
                <a:solidFill>
                  <a:schemeClr val="bg1"/>
                </a:solidFill>
                <a:effectLst/>
                <a:latin typeface="Century Gothic" panose="020B0502020202020204" pitchFamily="34" charset="0"/>
                <a:ea typeface="Arial"/>
                <a:cs typeface="Arial"/>
                <a:sym typeface="Arial"/>
              </a:rPr>
              <a:t>Over the age of 12 years – Take one a day</a:t>
            </a:r>
          </a:p>
          <a:p>
            <a:pPr marL="342900" indent="-342900">
              <a:buFont typeface="Arial" panose="020B0604020202020204" pitchFamily="34" charset="0"/>
              <a:buChar char="•"/>
            </a:pPr>
            <a:endParaRPr lang="en-ZA" sz="2800" b="0" i="0" u="none" strike="noStrike" cap="none" dirty="0">
              <a:solidFill>
                <a:schemeClr val="bg1"/>
              </a:solidFill>
              <a:effectLst/>
              <a:latin typeface="Century Gothic" panose="020B0502020202020204" pitchFamily="34" charset="0"/>
              <a:ea typeface="Arial"/>
              <a:cs typeface="Arial"/>
              <a:sym typeface="Arial"/>
            </a:endParaRPr>
          </a:p>
          <a:p>
            <a:pPr marL="342900" indent="-342900">
              <a:buFont typeface="Arial" panose="020B0604020202020204" pitchFamily="34" charset="0"/>
              <a:buChar char="•"/>
            </a:pPr>
            <a:r>
              <a:rPr lang="en-ZA" sz="2800" b="0" i="0" u="none" strike="noStrike" cap="none" dirty="0">
                <a:solidFill>
                  <a:schemeClr val="bg1"/>
                </a:solidFill>
                <a:effectLst/>
                <a:latin typeface="Century Gothic" panose="020B0502020202020204" pitchFamily="34" charset="0"/>
                <a:ea typeface="Arial"/>
                <a:cs typeface="Arial"/>
                <a:sym typeface="Arial"/>
              </a:rPr>
              <a:t>Time of day: PM </a:t>
            </a:r>
          </a:p>
          <a:p>
            <a:endParaRPr lang="en-ZA" sz="2800" dirty="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F501433C-5391-53F6-37B3-2F8B93C66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176" y="1959707"/>
            <a:ext cx="2857899" cy="4756074"/>
          </a:xfrm>
          <a:prstGeom prst="rect">
            <a:avLst/>
          </a:prstGeom>
        </p:spPr>
      </p:pic>
      <p:sp>
        <p:nvSpPr>
          <p:cNvPr id="11" name="Oval 10">
            <a:extLst>
              <a:ext uri="{FF2B5EF4-FFF2-40B4-BE49-F238E27FC236}">
                <a16:creationId xmlns:a16="http://schemas.microsoft.com/office/drawing/2014/main" id="{34BACAF7-1D32-CF04-8931-B9443A061DDE}"/>
              </a:ext>
            </a:extLst>
          </p:cNvPr>
          <p:cNvSpPr/>
          <p:nvPr/>
        </p:nvSpPr>
        <p:spPr>
          <a:xfrm>
            <a:off x="93571" y="2156974"/>
            <a:ext cx="2179445" cy="2046063"/>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Google Shape;301;p43">
            <a:extLst>
              <a:ext uri="{FF2B5EF4-FFF2-40B4-BE49-F238E27FC236}">
                <a16:creationId xmlns:a16="http://schemas.microsoft.com/office/drawing/2014/main" id="{C56A8D08-4076-B329-4BF9-B044B3C7AB8C}"/>
              </a:ext>
            </a:extLst>
          </p:cNvPr>
          <p:cNvSpPr txBox="1">
            <a:spLocks/>
          </p:cNvSpPr>
          <p:nvPr/>
        </p:nvSpPr>
        <p:spPr>
          <a:xfrm rot="20612365" flipH="1">
            <a:off x="58179" y="2679798"/>
            <a:ext cx="2266792" cy="1050796"/>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CA3E37"/>
                </a:solidFill>
                <a:effectLst/>
                <a:uLnTx/>
                <a:uFillTx/>
                <a:latin typeface="Arial" panose="020B0604020202020204" pitchFamily="34" charset="0"/>
                <a:cs typeface="Arial" panose="020B0604020202020204" pitchFamily="34" charset="0"/>
                <a:sym typeface="Arial"/>
              </a:rPr>
              <a:t>Natural </a:t>
            </a: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CA3E37"/>
                </a:solidFill>
                <a:effectLst/>
                <a:uLnTx/>
                <a:uFillTx/>
                <a:latin typeface="Arial" panose="020B0604020202020204" pitchFamily="34" charset="0"/>
                <a:cs typeface="Arial" panose="020B0604020202020204" pitchFamily="34" charset="0"/>
                <a:sym typeface="Arial"/>
              </a:rPr>
              <a:t>anti-inflammatory</a:t>
            </a:r>
          </a:p>
        </p:txBody>
      </p:sp>
    </p:spTree>
    <p:extLst>
      <p:ext uri="{BB962C8B-B14F-4D97-AF65-F5344CB8AC3E}">
        <p14:creationId xmlns:p14="http://schemas.microsoft.com/office/powerpoint/2010/main" val="397456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7" name="Picture 16">
            <a:extLst>
              <a:ext uri="{FF2B5EF4-FFF2-40B4-BE49-F238E27FC236}">
                <a16:creationId xmlns:a16="http://schemas.microsoft.com/office/drawing/2014/main" id="{63C13829-74CA-CBFD-72E2-5AE591DD3CE3}"/>
              </a:ext>
            </a:extLst>
          </p:cNvPr>
          <p:cNvPicPr>
            <a:picLocks noChangeAspect="1"/>
          </p:cNvPicPr>
          <p:nvPr/>
        </p:nvPicPr>
        <p:blipFill rotWithShape="1">
          <a:blip r:embed="rId3">
            <a:alphaModFix amt="45000"/>
          </a:blip>
          <a:srcRect r="62764" b="5309"/>
          <a:stretch/>
        </p:blipFill>
        <p:spPr>
          <a:xfrm rot="8039947" flipV="1">
            <a:off x="10111546" y="2768549"/>
            <a:ext cx="1836101" cy="4853391"/>
          </a:xfrm>
          <a:prstGeom prst="rect">
            <a:avLst/>
          </a:prstGeom>
          <a:noFill/>
        </p:spPr>
      </p:pic>
      <p:pic>
        <p:nvPicPr>
          <p:cNvPr id="22" name="Picture 4">
            <a:extLst>
              <a:ext uri="{FF2B5EF4-FFF2-40B4-BE49-F238E27FC236}">
                <a16:creationId xmlns:a16="http://schemas.microsoft.com/office/drawing/2014/main" id="{6432BB79-091C-A3A6-B733-D53966E09C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7432">
            <a:off x="8939463" y="1807991"/>
            <a:ext cx="2696699" cy="44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E2E76CAC-C669-4E5D-A6FD-AEF75EE3F498}"/>
              </a:ext>
            </a:extLst>
          </p:cNvPr>
          <p:cNvSpPr/>
          <p:nvPr/>
        </p:nvSpPr>
        <p:spPr>
          <a:xfrm>
            <a:off x="-49018" y="838900"/>
            <a:ext cx="12241019" cy="7960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Google Shape;301;p43">
            <a:extLst>
              <a:ext uri="{FF2B5EF4-FFF2-40B4-BE49-F238E27FC236}">
                <a16:creationId xmlns:a16="http://schemas.microsoft.com/office/drawing/2014/main" id="{1DF5E7AD-3C70-439A-B8DB-89348C638904}"/>
              </a:ext>
            </a:extLst>
          </p:cNvPr>
          <p:cNvSpPr txBox="1">
            <a:spLocks/>
          </p:cNvSpPr>
          <p:nvPr/>
        </p:nvSpPr>
        <p:spPr>
          <a:xfrm flipH="1">
            <a:off x="900196" y="805430"/>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 </a:t>
            </a:r>
          </a:p>
        </p:txBody>
      </p:sp>
      <p:pic>
        <p:nvPicPr>
          <p:cNvPr id="26" name="Picture 25" descr="A close up of a plant&#10;&#10;Description automatically generated">
            <a:extLst>
              <a:ext uri="{FF2B5EF4-FFF2-40B4-BE49-F238E27FC236}">
                <a16:creationId xmlns:a16="http://schemas.microsoft.com/office/drawing/2014/main" id="{81B388D7-5974-4E43-A014-27DB6DD6F89A}"/>
              </a:ext>
            </a:extLst>
          </p:cNvPr>
          <p:cNvPicPr>
            <a:picLocks noChangeAspect="1"/>
          </p:cNvPicPr>
          <p:nvPr/>
        </p:nvPicPr>
        <p:blipFill>
          <a:blip r:embed="rId5">
            <a:alphaModFix amt="38000"/>
          </a:blip>
          <a:stretch>
            <a:fillRect/>
          </a:stretch>
        </p:blipFill>
        <p:spPr>
          <a:xfrm rot="253754" flipH="1" flipV="1">
            <a:off x="996101" y="883567"/>
            <a:ext cx="860763" cy="499919"/>
          </a:xfrm>
          <a:prstGeom prst="rect">
            <a:avLst/>
          </a:prstGeom>
        </p:spPr>
      </p:pic>
      <p:sp>
        <p:nvSpPr>
          <p:cNvPr id="27" name="Google Shape;301;p43">
            <a:extLst>
              <a:ext uri="{FF2B5EF4-FFF2-40B4-BE49-F238E27FC236}">
                <a16:creationId xmlns:a16="http://schemas.microsoft.com/office/drawing/2014/main" id="{1DF5E7AD-3C70-439A-B8DB-89348C638904}"/>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a:t>
            </a:r>
            <a:r>
              <a:rPr lang="en-ZA" sz="4800" b="1" dirty="0">
                <a:solidFill>
                  <a:prstClr val="white"/>
                </a:solidFill>
                <a:latin typeface="Century Gothic" panose="020B0502020202020204" pitchFamily="34" charset="0"/>
              </a:rPr>
              <a:t>Green</a:t>
            </a:r>
            <a:endPar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pic>
        <p:nvPicPr>
          <p:cNvPr id="23" name="Picture 22">
            <a:extLst>
              <a:ext uri="{FF2B5EF4-FFF2-40B4-BE49-F238E27FC236}">
                <a16:creationId xmlns:a16="http://schemas.microsoft.com/office/drawing/2014/main" id="{8EA1C9EB-5399-DDD2-76D5-69E55D9D7697}"/>
              </a:ext>
            </a:extLst>
          </p:cNvPr>
          <p:cNvPicPr>
            <a:picLocks noChangeAspect="1"/>
          </p:cNvPicPr>
          <p:nvPr/>
        </p:nvPicPr>
        <p:blipFill>
          <a:blip r:embed="rId6"/>
          <a:stretch>
            <a:fillRect/>
          </a:stretch>
        </p:blipFill>
        <p:spPr>
          <a:xfrm>
            <a:off x="9855739" y="5467599"/>
            <a:ext cx="1029787" cy="1029787"/>
          </a:xfrm>
          <a:prstGeom prst="rect">
            <a:avLst/>
          </a:prstGeom>
        </p:spPr>
      </p:pic>
      <p:pic>
        <p:nvPicPr>
          <p:cNvPr id="24" name="Picture 23">
            <a:extLst>
              <a:ext uri="{FF2B5EF4-FFF2-40B4-BE49-F238E27FC236}">
                <a16:creationId xmlns:a16="http://schemas.microsoft.com/office/drawing/2014/main" id="{F9FDB402-EF0B-7E31-C602-CD757E7A1E46}"/>
              </a:ext>
            </a:extLst>
          </p:cNvPr>
          <p:cNvPicPr>
            <a:picLocks noChangeAspect="1"/>
          </p:cNvPicPr>
          <p:nvPr/>
        </p:nvPicPr>
        <p:blipFill>
          <a:blip r:embed="rId7"/>
          <a:stretch>
            <a:fillRect/>
          </a:stretch>
        </p:blipFill>
        <p:spPr>
          <a:xfrm>
            <a:off x="10885526" y="5512123"/>
            <a:ext cx="548551" cy="548551"/>
          </a:xfrm>
          <a:prstGeom prst="rect">
            <a:avLst/>
          </a:prstGeom>
        </p:spPr>
      </p:pic>
      <p:pic>
        <p:nvPicPr>
          <p:cNvPr id="28" name="Picture 27">
            <a:extLst>
              <a:ext uri="{FF2B5EF4-FFF2-40B4-BE49-F238E27FC236}">
                <a16:creationId xmlns:a16="http://schemas.microsoft.com/office/drawing/2014/main" id="{4777F33C-11AD-81AC-B2F7-E7CA0CD3044E}"/>
              </a:ext>
            </a:extLst>
          </p:cNvPr>
          <p:cNvPicPr>
            <a:picLocks noChangeAspect="1"/>
          </p:cNvPicPr>
          <p:nvPr/>
        </p:nvPicPr>
        <p:blipFill>
          <a:blip r:embed="rId3"/>
          <a:stretch>
            <a:fillRect/>
          </a:stretch>
        </p:blipFill>
        <p:spPr>
          <a:xfrm>
            <a:off x="9908575" y="5629042"/>
            <a:ext cx="863600" cy="742239"/>
          </a:xfrm>
          <a:prstGeom prst="rect">
            <a:avLst/>
          </a:prstGeom>
        </p:spPr>
      </p:pic>
      <p:sp>
        <p:nvSpPr>
          <p:cNvPr id="16" name="Google Shape;301;p43">
            <a:extLst>
              <a:ext uri="{FF2B5EF4-FFF2-40B4-BE49-F238E27FC236}">
                <a16:creationId xmlns:a16="http://schemas.microsoft.com/office/drawing/2014/main" id="{913E79CB-2CF5-7FE6-F152-EFE41F9D028C}"/>
              </a:ext>
            </a:extLst>
          </p:cNvPr>
          <p:cNvSpPr txBox="1">
            <a:spLocks/>
          </p:cNvSpPr>
          <p:nvPr/>
        </p:nvSpPr>
        <p:spPr>
          <a:xfrm flipH="1">
            <a:off x="4946073" y="811806"/>
            <a:ext cx="7183554"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609585" rtl="0" eaLnBrk="1" fontAlgn="auto" latinLnBrk="0" hangingPunct="1">
              <a:lnSpc>
                <a:spcPct val="100000"/>
              </a:lnSpc>
              <a:spcBef>
                <a:spcPts val="0"/>
              </a:spcBef>
              <a:spcAft>
                <a:spcPts val="0"/>
              </a:spcAft>
              <a:buClr>
                <a:srgbClr val="000000"/>
              </a:buClr>
              <a:buSzTx/>
              <a:buFont typeface="Arial"/>
              <a:buNone/>
              <a:tabLst/>
              <a:defRPr/>
            </a:pPr>
            <a:endPar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21" name="Google Shape;301;p43">
            <a:extLst>
              <a:ext uri="{FF2B5EF4-FFF2-40B4-BE49-F238E27FC236}">
                <a16:creationId xmlns:a16="http://schemas.microsoft.com/office/drawing/2014/main" id="{C921DC00-7B47-E179-80F8-FD32E6DD4512}"/>
              </a:ext>
            </a:extLst>
          </p:cNvPr>
          <p:cNvSpPr txBox="1">
            <a:spLocks/>
          </p:cNvSpPr>
          <p:nvPr/>
        </p:nvSpPr>
        <p:spPr>
          <a:xfrm flipH="1">
            <a:off x="6913488" y="766782"/>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4533" b="1" i="0" u="none" strike="noStrike" kern="1200" cap="none" spc="0" normalizeH="0" baseline="0" noProof="0">
                <a:ln>
                  <a:noFill/>
                </a:ln>
                <a:solidFill>
                  <a:prstClr val="white"/>
                </a:solidFill>
                <a:effectLst/>
                <a:uLnTx/>
                <a:uFillTx/>
                <a:latin typeface="Century Gothic" panose="020B0502020202020204" pitchFamily="34" charset="0"/>
                <a:cs typeface="Arial"/>
                <a:sym typeface="Arial"/>
              </a:rPr>
              <a:t>UNIQUE BENEFITS</a:t>
            </a:r>
            <a:endPar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29" name="Oval 28">
            <a:extLst>
              <a:ext uri="{FF2B5EF4-FFF2-40B4-BE49-F238E27FC236}">
                <a16:creationId xmlns:a16="http://schemas.microsoft.com/office/drawing/2014/main" id="{FCEA5300-AFEA-9F24-E59F-02F69F38CB75}"/>
              </a:ext>
            </a:extLst>
          </p:cNvPr>
          <p:cNvSpPr/>
          <p:nvPr/>
        </p:nvSpPr>
        <p:spPr>
          <a:xfrm>
            <a:off x="7563962" y="2037510"/>
            <a:ext cx="2179445" cy="2046063"/>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TextBox 29">
            <a:extLst>
              <a:ext uri="{FF2B5EF4-FFF2-40B4-BE49-F238E27FC236}">
                <a16:creationId xmlns:a16="http://schemas.microsoft.com/office/drawing/2014/main" id="{B0E7AC65-2E51-9019-1265-2E8D643F1333}"/>
              </a:ext>
            </a:extLst>
          </p:cNvPr>
          <p:cNvSpPr txBox="1"/>
          <p:nvPr/>
        </p:nvSpPr>
        <p:spPr>
          <a:xfrm rot="480527">
            <a:off x="7706671" y="2370757"/>
            <a:ext cx="1914311" cy="1200329"/>
          </a:xfrm>
          <a:prstGeom prst="rect">
            <a:avLst/>
          </a:prstGeom>
          <a:noFill/>
        </p:spPr>
        <p:txBody>
          <a:bodyPr wrap="square" rtlCol="0">
            <a:spAutoFit/>
          </a:bodyPr>
          <a:lstStyle/>
          <a:p>
            <a:pPr algn="ctr"/>
            <a:r>
              <a:rPr lang="en-ZA" sz="2400" b="1" dirty="0">
                <a:solidFill>
                  <a:srgbClr val="00B050"/>
                </a:solidFill>
                <a:latin typeface="Century Gothic" panose="020B0502020202020204" pitchFamily="34" charset="0"/>
              </a:rPr>
              <a:t>Naturally Lowers Cholesterol</a:t>
            </a:r>
          </a:p>
        </p:txBody>
      </p:sp>
      <p:sp>
        <p:nvSpPr>
          <p:cNvPr id="4" name="TextBox 3">
            <a:extLst>
              <a:ext uri="{FF2B5EF4-FFF2-40B4-BE49-F238E27FC236}">
                <a16:creationId xmlns:a16="http://schemas.microsoft.com/office/drawing/2014/main" id="{E65FA3DB-EE39-6DF8-DDD3-3AC02516B8EB}"/>
              </a:ext>
            </a:extLst>
          </p:cNvPr>
          <p:cNvSpPr txBox="1"/>
          <p:nvPr/>
        </p:nvSpPr>
        <p:spPr>
          <a:xfrm>
            <a:off x="610721" y="2102809"/>
            <a:ext cx="6745554" cy="4524315"/>
          </a:xfrm>
          <a:prstGeom prst="rect">
            <a:avLst/>
          </a:prstGeom>
          <a:noFill/>
        </p:spPr>
        <p:txBody>
          <a:bodyPr wrap="square" rtlCol="0">
            <a:spAutoFit/>
          </a:bodyPr>
          <a:lstStyle/>
          <a:p>
            <a:pPr marL="285750" indent="-285750" algn="l">
              <a:buFont typeface="Arial" panose="020B0604020202020204" pitchFamily="34" charset="0"/>
              <a:buChar char="•"/>
            </a:pPr>
            <a:r>
              <a:rPr lang="en-US" sz="3200" b="1" dirty="0">
                <a:solidFill>
                  <a:schemeClr val="bg1"/>
                </a:solidFill>
                <a:latin typeface="Century Gothic" panose="020B0502020202020204" pitchFamily="34" charset="0"/>
              </a:rPr>
              <a:t>A </a:t>
            </a:r>
            <a:r>
              <a:rPr lang="en-US" sz="3200" b="1" i="0" dirty="0">
                <a:solidFill>
                  <a:schemeClr val="bg1"/>
                </a:solidFill>
                <a:effectLst/>
                <a:latin typeface="Century Gothic" panose="020B0502020202020204" pitchFamily="34" charset="0"/>
              </a:rPr>
              <a:t>plant-based blend of 7 mostly green vegetables</a:t>
            </a:r>
          </a:p>
          <a:p>
            <a:pPr marL="285750" indent="-285750" algn="l">
              <a:buFont typeface="Arial" panose="020B0604020202020204" pitchFamily="34" charset="0"/>
              <a:buChar char="•"/>
            </a:pPr>
            <a:r>
              <a:rPr lang="en-US" sz="3200" b="1" dirty="0">
                <a:solidFill>
                  <a:schemeClr val="bg1"/>
                </a:solidFill>
                <a:latin typeface="Century Gothic" panose="020B0502020202020204" pitchFamily="34" charset="0"/>
              </a:rPr>
              <a:t>Ideal for people who don’t eat enough greens</a:t>
            </a:r>
            <a:endParaRPr lang="en-US" sz="3200" b="1" i="0" dirty="0">
              <a:solidFill>
                <a:schemeClr val="bg1"/>
              </a:solidFill>
              <a:effectLst/>
              <a:latin typeface="Century Gothic" panose="020B0502020202020204" pitchFamily="34" charset="0"/>
            </a:endParaRPr>
          </a:p>
          <a:p>
            <a:pPr marL="285750" indent="-285750" algn="l">
              <a:buFont typeface="Arial" panose="020B0604020202020204" pitchFamily="34" charset="0"/>
              <a:buChar char="•"/>
            </a:pPr>
            <a:r>
              <a:rPr lang="en-US" sz="3200" b="1" i="0" dirty="0">
                <a:solidFill>
                  <a:schemeClr val="bg1"/>
                </a:solidFill>
                <a:effectLst/>
                <a:latin typeface="Century Gothic" panose="020B0502020202020204" pitchFamily="34" charset="0"/>
              </a:rPr>
              <a:t>May help reduce “bad” LDL levels</a:t>
            </a:r>
          </a:p>
          <a:p>
            <a:pPr marL="285750" indent="-285750" algn="l">
              <a:buFont typeface="Arial" panose="020B0604020202020204" pitchFamily="34" charset="0"/>
              <a:buChar char="•"/>
            </a:pPr>
            <a:r>
              <a:rPr lang="en-US" sz="3200" b="1" i="0" dirty="0">
                <a:solidFill>
                  <a:schemeClr val="bg1"/>
                </a:solidFill>
                <a:effectLst/>
                <a:latin typeface="Century Gothic" panose="020B0502020202020204" pitchFamily="34" charset="0"/>
              </a:rPr>
              <a:t>Helps with arterial health</a:t>
            </a:r>
            <a:endParaRPr lang="en-ZA" sz="3200" b="1" i="0" dirty="0">
              <a:solidFill>
                <a:schemeClr val="bg1"/>
              </a:solidFill>
              <a:effectLst/>
              <a:latin typeface="Century Gothic" panose="020B0502020202020204" pitchFamily="34" charset="0"/>
            </a:endParaRPr>
          </a:p>
          <a:p>
            <a:pPr marL="285750" indent="-285750" algn="l">
              <a:buFont typeface="Arial" panose="020B0604020202020204" pitchFamily="34" charset="0"/>
              <a:buChar char="•"/>
            </a:pPr>
            <a:r>
              <a:rPr lang="en-ZA" sz="3200" b="1" dirty="0">
                <a:solidFill>
                  <a:schemeClr val="bg1"/>
                </a:solidFill>
                <a:latin typeface="Century Gothic" panose="020B0502020202020204" pitchFamily="34" charset="0"/>
              </a:rPr>
              <a:t>May help for </a:t>
            </a:r>
            <a:r>
              <a:rPr lang="en-ZA" sz="3200" b="1" dirty="0" err="1">
                <a:solidFill>
                  <a:schemeClr val="bg1"/>
                </a:solidFill>
                <a:latin typeface="Century Gothic" panose="020B0502020202020204" pitchFamily="34" charset="0"/>
              </a:rPr>
              <a:t>weightloss</a:t>
            </a:r>
            <a:endParaRPr lang="en-ZA" sz="3200" b="1" dirty="0">
              <a:solidFill>
                <a:schemeClr val="bg1"/>
              </a:solidFill>
              <a:latin typeface="Century Gothic" panose="020B0502020202020204" pitchFamily="34" charset="0"/>
            </a:endParaRPr>
          </a:p>
          <a:p>
            <a:pPr marL="285750" indent="-285750" algn="l">
              <a:buFont typeface="Arial" panose="020B0604020202020204" pitchFamily="34" charset="0"/>
              <a:buChar char="•"/>
            </a:pPr>
            <a:r>
              <a:rPr lang="en-US" sz="3200" b="1" i="0" u="sng" dirty="0">
                <a:solidFill>
                  <a:schemeClr val="bg1"/>
                </a:solidFill>
                <a:effectLst/>
                <a:latin typeface="Century Gothic" panose="020B0502020202020204" pitchFamily="34" charset="0"/>
              </a:rPr>
              <a:t>Increases </a:t>
            </a:r>
            <a:r>
              <a:rPr lang="en-US" sz="3200" b="1" i="0" u="sng">
                <a:solidFill>
                  <a:schemeClr val="bg1"/>
                </a:solidFill>
                <a:effectLst/>
                <a:latin typeface="Century Gothic" panose="020B0502020202020204" pitchFamily="34" charset="0"/>
              </a:rPr>
              <a:t>energy </a:t>
            </a:r>
            <a:endParaRPr lang="en-US" sz="3200" b="1" i="0" u="sng"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214314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614"/>
            <a:ext cx="12358367" cy="8238913"/>
          </a:xfrm>
          <a:prstGeom prst="rect">
            <a:avLst/>
          </a:prstGeom>
        </p:spPr>
      </p:pic>
      <p:pic>
        <p:nvPicPr>
          <p:cNvPr id="54" name="Picture 53">
            <a:extLst>
              <a:ext uri="{FF2B5EF4-FFF2-40B4-BE49-F238E27FC236}">
                <a16:creationId xmlns:a16="http://schemas.microsoft.com/office/drawing/2014/main" id="{B532C0AA-2F88-408D-A925-8A2BE29B84DA}"/>
              </a:ext>
            </a:extLst>
          </p:cNvPr>
          <p:cNvPicPr>
            <a:picLocks noChangeAspect="1"/>
          </p:cNvPicPr>
          <p:nvPr/>
        </p:nvPicPr>
        <p:blipFill>
          <a:blip r:embed="rId4"/>
          <a:stretch>
            <a:fillRect/>
          </a:stretch>
        </p:blipFill>
        <p:spPr>
          <a:xfrm>
            <a:off x="9855739" y="5467599"/>
            <a:ext cx="1029787" cy="1029787"/>
          </a:xfrm>
          <a:prstGeom prst="rect">
            <a:avLst/>
          </a:prstGeom>
        </p:spPr>
      </p:pic>
      <p:pic>
        <p:nvPicPr>
          <p:cNvPr id="42" name="Picture 41">
            <a:extLst>
              <a:ext uri="{FF2B5EF4-FFF2-40B4-BE49-F238E27FC236}">
                <a16:creationId xmlns:a16="http://schemas.microsoft.com/office/drawing/2014/main" id="{D6B3E344-013C-4F4A-BC25-50939EEB04CC}"/>
              </a:ext>
            </a:extLst>
          </p:cNvPr>
          <p:cNvPicPr>
            <a:picLocks noChangeAspect="1"/>
          </p:cNvPicPr>
          <p:nvPr/>
        </p:nvPicPr>
        <p:blipFill>
          <a:blip r:embed="rId5"/>
          <a:stretch>
            <a:fillRect/>
          </a:stretch>
        </p:blipFill>
        <p:spPr>
          <a:xfrm>
            <a:off x="10885526" y="5512123"/>
            <a:ext cx="548551" cy="548551"/>
          </a:xfrm>
          <a:prstGeom prst="rect">
            <a:avLst/>
          </a:prstGeom>
        </p:spPr>
      </p:pic>
      <p:pic>
        <p:nvPicPr>
          <p:cNvPr id="12" name="Picture 11">
            <a:extLst>
              <a:ext uri="{FF2B5EF4-FFF2-40B4-BE49-F238E27FC236}">
                <a16:creationId xmlns:a16="http://schemas.microsoft.com/office/drawing/2014/main" id="{1C980D95-DB87-4D52-96A9-D63888D6896B}"/>
              </a:ext>
            </a:extLst>
          </p:cNvPr>
          <p:cNvPicPr>
            <a:picLocks noChangeAspect="1"/>
          </p:cNvPicPr>
          <p:nvPr/>
        </p:nvPicPr>
        <p:blipFill>
          <a:blip r:embed="rId6"/>
          <a:stretch>
            <a:fillRect/>
          </a:stretch>
        </p:blipFill>
        <p:spPr>
          <a:xfrm>
            <a:off x="9908575" y="5629042"/>
            <a:ext cx="863600" cy="742239"/>
          </a:xfrm>
          <a:prstGeom prst="rect">
            <a:avLst/>
          </a:prstGeom>
        </p:spPr>
      </p:pic>
      <p:pic>
        <p:nvPicPr>
          <p:cNvPr id="14" name="Picture 13">
            <a:extLst>
              <a:ext uri="{FF2B5EF4-FFF2-40B4-BE49-F238E27FC236}">
                <a16:creationId xmlns:a16="http://schemas.microsoft.com/office/drawing/2014/main" id="{11D7DF18-C5DF-41C2-AEA4-E328D397A182}"/>
              </a:ext>
            </a:extLst>
          </p:cNvPr>
          <p:cNvPicPr>
            <a:picLocks noChangeAspect="1"/>
          </p:cNvPicPr>
          <p:nvPr/>
        </p:nvPicPr>
        <p:blipFill>
          <a:blip r:embed="rId7">
            <a:alphaModFix amt="61000"/>
          </a:blip>
          <a:stretch>
            <a:fillRect/>
          </a:stretch>
        </p:blipFill>
        <p:spPr>
          <a:xfrm rot="2541745">
            <a:off x="77327" y="2842734"/>
            <a:ext cx="2137328" cy="4400316"/>
          </a:xfrm>
          <a:prstGeom prst="rect">
            <a:avLst/>
          </a:prstGeom>
        </p:spPr>
      </p:pic>
      <p:pic>
        <p:nvPicPr>
          <p:cNvPr id="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57432">
            <a:off x="8939463" y="1807991"/>
            <a:ext cx="2696699" cy="44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a:extLst>
              <a:ext uri="{FF2B5EF4-FFF2-40B4-BE49-F238E27FC236}">
                <a16:creationId xmlns:a16="http://schemas.microsoft.com/office/drawing/2014/main" id="{A7BFD592-DBB9-D317-87F8-8DD6F0D713B1}"/>
              </a:ext>
            </a:extLst>
          </p:cNvPr>
          <p:cNvPicPr>
            <a:picLocks noChangeAspect="1"/>
          </p:cNvPicPr>
          <p:nvPr/>
        </p:nvPicPr>
        <p:blipFill>
          <a:blip r:embed="rId4"/>
          <a:stretch>
            <a:fillRect/>
          </a:stretch>
        </p:blipFill>
        <p:spPr>
          <a:xfrm>
            <a:off x="9855739" y="5467599"/>
            <a:ext cx="1029787" cy="1029787"/>
          </a:xfrm>
          <a:prstGeom prst="rect">
            <a:avLst/>
          </a:prstGeom>
        </p:spPr>
      </p:pic>
      <p:pic>
        <p:nvPicPr>
          <p:cNvPr id="21" name="Picture 20">
            <a:extLst>
              <a:ext uri="{FF2B5EF4-FFF2-40B4-BE49-F238E27FC236}">
                <a16:creationId xmlns:a16="http://schemas.microsoft.com/office/drawing/2014/main" id="{0B83903E-FBC8-772C-CFC0-84FD900C0D47}"/>
              </a:ext>
            </a:extLst>
          </p:cNvPr>
          <p:cNvPicPr>
            <a:picLocks noChangeAspect="1"/>
          </p:cNvPicPr>
          <p:nvPr/>
        </p:nvPicPr>
        <p:blipFill>
          <a:blip r:embed="rId5"/>
          <a:stretch>
            <a:fillRect/>
          </a:stretch>
        </p:blipFill>
        <p:spPr>
          <a:xfrm>
            <a:off x="10885526" y="5512123"/>
            <a:ext cx="548551" cy="548551"/>
          </a:xfrm>
          <a:prstGeom prst="rect">
            <a:avLst/>
          </a:prstGeom>
        </p:spPr>
      </p:pic>
      <p:pic>
        <p:nvPicPr>
          <p:cNvPr id="22" name="Picture 21">
            <a:extLst>
              <a:ext uri="{FF2B5EF4-FFF2-40B4-BE49-F238E27FC236}">
                <a16:creationId xmlns:a16="http://schemas.microsoft.com/office/drawing/2014/main" id="{C6F51742-85E9-4D93-A5A1-D9FA0C97F16B}"/>
              </a:ext>
            </a:extLst>
          </p:cNvPr>
          <p:cNvPicPr>
            <a:picLocks noChangeAspect="1"/>
          </p:cNvPicPr>
          <p:nvPr/>
        </p:nvPicPr>
        <p:blipFill>
          <a:blip r:embed="rId6"/>
          <a:stretch>
            <a:fillRect/>
          </a:stretch>
        </p:blipFill>
        <p:spPr>
          <a:xfrm>
            <a:off x="9908575" y="5629042"/>
            <a:ext cx="863600" cy="742239"/>
          </a:xfrm>
          <a:prstGeom prst="rect">
            <a:avLst/>
          </a:prstGeom>
        </p:spPr>
      </p:pic>
      <p:pic>
        <p:nvPicPr>
          <p:cNvPr id="23" name="Picture 22">
            <a:extLst>
              <a:ext uri="{FF2B5EF4-FFF2-40B4-BE49-F238E27FC236}">
                <a16:creationId xmlns:a16="http://schemas.microsoft.com/office/drawing/2014/main" id="{2F0B4190-AA14-55AA-7BB4-9B99F079A664}"/>
              </a:ext>
            </a:extLst>
          </p:cNvPr>
          <p:cNvPicPr>
            <a:picLocks noChangeAspect="1"/>
          </p:cNvPicPr>
          <p:nvPr/>
        </p:nvPicPr>
        <p:blipFill>
          <a:blip r:embed="rId7">
            <a:alphaModFix amt="61000"/>
          </a:blip>
          <a:stretch>
            <a:fillRect/>
          </a:stretch>
        </p:blipFill>
        <p:spPr>
          <a:xfrm rot="2541745">
            <a:off x="77327" y="2842734"/>
            <a:ext cx="2137328" cy="4400316"/>
          </a:xfrm>
          <a:prstGeom prst="rect">
            <a:avLst/>
          </a:prstGeom>
        </p:spPr>
      </p:pic>
      <p:sp>
        <p:nvSpPr>
          <p:cNvPr id="25" name="Rectangle 24">
            <a:extLst>
              <a:ext uri="{FF2B5EF4-FFF2-40B4-BE49-F238E27FC236}">
                <a16:creationId xmlns:a16="http://schemas.microsoft.com/office/drawing/2014/main" id="{B5301F90-1C87-B0CD-06DA-C24B1CDB93CE}"/>
              </a:ext>
            </a:extLst>
          </p:cNvPr>
          <p:cNvSpPr/>
          <p:nvPr/>
        </p:nvSpPr>
        <p:spPr>
          <a:xfrm>
            <a:off x="-49018" y="838900"/>
            <a:ext cx="12241019" cy="796099"/>
          </a:xfrm>
          <a:prstGeom prst="rect">
            <a:avLst/>
          </a:prstGeom>
          <a:solidFill>
            <a:srgbClr val="008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6" name="Picture 25" descr="A close up of a plant&#10;&#10;Description automatically generated">
            <a:extLst>
              <a:ext uri="{FF2B5EF4-FFF2-40B4-BE49-F238E27FC236}">
                <a16:creationId xmlns:a16="http://schemas.microsoft.com/office/drawing/2014/main" id="{10D540E8-904A-0A8A-2271-3B43AFC44D62}"/>
              </a:ext>
            </a:extLst>
          </p:cNvPr>
          <p:cNvPicPr>
            <a:picLocks noChangeAspect="1"/>
          </p:cNvPicPr>
          <p:nvPr/>
        </p:nvPicPr>
        <p:blipFill>
          <a:blip r:embed="rId9">
            <a:alphaModFix amt="38000"/>
          </a:blip>
          <a:stretch>
            <a:fillRect/>
          </a:stretch>
        </p:blipFill>
        <p:spPr>
          <a:xfrm rot="10800000">
            <a:off x="-345" y="862239"/>
            <a:ext cx="1169504" cy="679232"/>
          </a:xfrm>
          <a:prstGeom prst="rect">
            <a:avLst/>
          </a:prstGeom>
        </p:spPr>
      </p:pic>
      <p:sp>
        <p:nvSpPr>
          <p:cNvPr id="27" name="Google Shape;301;p43">
            <a:extLst>
              <a:ext uri="{FF2B5EF4-FFF2-40B4-BE49-F238E27FC236}">
                <a16:creationId xmlns:a16="http://schemas.microsoft.com/office/drawing/2014/main" id="{D6516FEE-F9C9-060C-1BEC-AC264794566C}"/>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Green</a:t>
            </a:r>
          </a:p>
        </p:txBody>
      </p:sp>
      <p:sp>
        <p:nvSpPr>
          <p:cNvPr id="28" name="Google Shape;301;p43">
            <a:extLst>
              <a:ext uri="{FF2B5EF4-FFF2-40B4-BE49-F238E27FC236}">
                <a16:creationId xmlns:a16="http://schemas.microsoft.com/office/drawing/2014/main" id="{949B06D0-6892-3CCB-29A8-64DA362B5D7E}"/>
              </a:ext>
            </a:extLst>
          </p:cNvPr>
          <p:cNvSpPr txBox="1">
            <a:spLocks/>
          </p:cNvSpPr>
          <p:nvPr/>
        </p:nvSpPr>
        <p:spPr>
          <a:xfrm flipH="1">
            <a:off x="7079057" y="824957"/>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lumMod val="95000"/>
                  </a:prstClr>
                </a:solidFill>
                <a:effectLst/>
                <a:uLnTx/>
                <a:uFillTx/>
                <a:latin typeface="Century Gothic" panose="020B0502020202020204" pitchFamily="34" charset="0"/>
                <a:cs typeface="Arial"/>
                <a:sym typeface="Arial"/>
              </a:rPr>
              <a:t>PRODUCT STORY</a:t>
            </a:r>
          </a:p>
        </p:txBody>
      </p:sp>
      <p:pic>
        <p:nvPicPr>
          <p:cNvPr id="30" name="Picture 29" descr="A close up of a plant&#10;&#10;Description automatically generated">
            <a:extLst>
              <a:ext uri="{FF2B5EF4-FFF2-40B4-BE49-F238E27FC236}">
                <a16:creationId xmlns:a16="http://schemas.microsoft.com/office/drawing/2014/main" id="{D6039F4A-7215-77B5-2C4A-047A4BBE88B2}"/>
              </a:ext>
            </a:extLst>
          </p:cNvPr>
          <p:cNvPicPr>
            <a:picLocks noChangeAspect="1"/>
          </p:cNvPicPr>
          <p:nvPr/>
        </p:nvPicPr>
        <p:blipFill>
          <a:blip r:embed="rId9">
            <a:alphaModFix amt="38000"/>
          </a:blip>
          <a:stretch>
            <a:fillRect/>
          </a:stretch>
        </p:blipFill>
        <p:spPr>
          <a:xfrm rot="10800000">
            <a:off x="6424203" y="863201"/>
            <a:ext cx="1169504" cy="679232"/>
          </a:xfrm>
          <a:prstGeom prst="rect">
            <a:avLst/>
          </a:prstGeom>
        </p:spPr>
      </p:pic>
      <p:pic>
        <p:nvPicPr>
          <p:cNvPr id="32" name="Picture 31">
            <a:extLst>
              <a:ext uri="{FF2B5EF4-FFF2-40B4-BE49-F238E27FC236}">
                <a16:creationId xmlns:a16="http://schemas.microsoft.com/office/drawing/2014/main" id="{984D785E-6E51-44BD-7FD1-649B2B025BB0}"/>
              </a:ext>
            </a:extLst>
          </p:cNvPr>
          <p:cNvPicPr>
            <a:picLocks noChangeAspect="1"/>
          </p:cNvPicPr>
          <p:nvPr/>
        </p:nvPicPr>
        <p:blipFill rotWithShape="1">
          <a:blip r:embed="rId10">
            <a:extLst>
              <a:ext uri="{28A0092B-C50C-407E-A947-70E740481C1C}">
                <a14:useLocalDpi xmlns:a14="http://schemas.microsoft.com/office/drawing/2010/main" val="0"/>
              </a:ext>
            </a:extLst>
          </a:blip>
          <a:srcRect b="93342"/>
          <a:stretch/>
        </p:blipFill>
        <p:spPr>
          <a:xfrm flipV="1">
            <a:off x="-49018" y="-1322514"/>
            <a:ext cx="12358367" cy="1760597"/>
          </a:xfrm>
          <a:prstGeom prst="rect">
            <a:avLst/>
          </a:prstGeom>
        </p:spPr>
      </p:pic>
      <p:sp>
        <p:nvSpPr>
          <p:cNvPr id="2" name="Rectangle 1"/>
          <p:cNvSpPr/>
          <p:nvPr/>
        </p:nvSpPr>
        <p:spPr>
          <a:xfrm>
            <a:off x="970487" y="5786398"/>
            <a:ext cx="5316753" cy="954107"/>
          </a:xfrm>
          <a:prstGeom prst="rect">
            <a:avLst/>
          </a:prstGeom>
          <a:solidFill>
            <a:schemeClr val="bg1">
              <a:alpha val="50000"/>
            </a:schemeClr>
          </a:solidFill>
        </p:spPr>
        <p:txBody>
          <a:bodyPr wrap="square">
            <a:spAutoFit/>
          </a:bodyPr>
          <a:lstStyle/>
          <a:p>
            <a:pPr algn="ctr"/>
            <a:r>
              <a:rPr lang="en-ZA" sz="2800" dirty="0">
                <a:latin typeface="+mj-lt"/>
                <a:cs typeface="Arial" panose="020B0604020202020204" pitchFamily="34" charset="0"/>
              </a:rPr>
              <a:t>Personal body guard against </a:t>
            </a:r>
          </a:p>
          <a:p>
            <a:pPr algn="ctr"/>
            <a:r>
              <a:rPr lang="en-ZA" sz="2800" dirty="0">
                <a:latin typeface="+mj-lt"/>
                <a:cs typeface="Arial" panose="020B0604020202020204" pitchFamily="34" charset="0"/>
              </a:rPr>
              <a:t>bad cholesterol</a:t>
            </a:r>
            <a:endParaRPr lang="en-ZA" sz="2800" dirty="0">
              <a:latin typeface="+mj-lt"/>
            </a:endParaRPr>
          </a:p>
        </p:txBody>
      </p:sp>
    </p:spTree>
    <p:extLst>
      <p:ext uri="{BB962C8B-B14F-4D97-AF65-F5344CB8AC3E}">
        <p14:creationId xmlns:p14="http://schemas.microsoft.com/office/powerpoint/2010/main" val="182206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4" name="Picture 13">
            <a:extLst>
              <a:ext uri="{FF2B5EF4-FFF2-40B4-BE49-F238E27FC236}">
                <a16:creationId xmlns:a16="http://schemas.microsoft.com/office/drawing/2014/main" id="{A13022B2-5CB0-48BA-95B7-26963CB52996}"/>
              </a:ext>
            </a:extLst>
          </p:cNvPr>
          <p:cNvPicPr>
            <a:picLocks noChangeAspect="1"/>
          </p:cNvPicPr>
          <p:nvPr/>
        </p:nvPicPr>
        <p:blipFill rotWithShape="1">
          <a:blip r:embed="rId3">
            <a:alphaModFix amt="40000"/>
          </a:blip>
          <a:srcRect l="2973" t="15103" r="-11392" b="-1251"/>
          <a:stretch/>
        </p:blipFill>
        <p:spPr>
          <a:xfrm rot="5400000">
            <a:off x="9221710" y="3887713"/>
            <a:ext cx="4064759" cy="1875817"/>
          </a:xfrm>
          <a:prstGeom prst="rect">
            <a:avLst/>
          </a:prstGeom>
        </p:spPr>
      </p:pic>
      <p:pic>
        <p:nvPicPr>
          <p:cNvPr id="21" name="Picture 4">
            <a:extLst>
              <a:ext uri="{FF2B5EF4-FFF2-40B4-BE49-F238E27FC236}">
                <a16:creationId xmlns:a16="http://schemas.microsoft.com/office/drawing/2014/main" id="{2DD48060-536A-97F0-D862-38F04F6203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7432">
            <a:off x="8939463" y="1807991"/>
            <a:ext cx="2696699" cy="448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E2E76CAC-C669-4E5D-A6FD-AEF75EE3F498}"/>
              </a:ext>
            </a:extLst>
          </p:cNvPr>
          <p:cNvSpPr/>
          <p:nvPr/>
        </p:nvSpPr>
        <p:spPr>
          <a:xfrm>
            <a:off x="-49018" y="838900"/>
            <a:ext cx="12241019" cy="7960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Google Shape;301;p43">
            <a:extLst>
              <a:ext uri="{FF2B5EF4-FFF2-40B4-BE49-F238E27FC236}">
                <a16:creationId xmlns:a16="http://schemas.microsoft.com/office/drawing/2014/main" id="{1DF5E7AD-3C70-439A-B8DB-89348C638904}"/>
              </a:ext>
            </a:extLst>
          </p:cNvPr>
          <p:cNvSpPr txBox="1">
            <a:spLocks/>
          </p:cNvSpPr>
          <p:nvPr/>
        </p:nvSpPr>
        <p:spPr>
          <a:xfrm flipH="1">
            <a:off x="900196" y="805430"/>
            <a:ext cx="10981625"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 </a:t>
            </a:r>
          </a:p>
        </p:txBody>
      </p:sp>
      <p:pic>
        <p:nvPicPr>
          <p:cNvPr id="26" name="Picture 25" descr="A close up of a plant&#10;&#10;Description automatically generated">
            <a:extLst>
              <a:ext uri="{FF2B5EF4-FFF2-40B4-BE49-F238E27FC236}">
                <a16:creationId xmlns:a16="http://schemas.microsoft.com/office/drawing/2014/main" id="{81B388D7-5974-4E43-A014-27DB6DD6F89A}"/>
              </a:ext>
            </a:extLst>
          </p:cNvPr>
          <p:cNvPicPr>
            <a:picLocks noChangeAspect="1"/>
          </p:cNvPicPr>
          <p:nvPr/>
        </p:nvPicPr>
        <p:blipFill>
          <a:blip r:embed="rId5">
            <a:alphaModFix amt="38000"/>
          </a:blip>
          <a:stretch>
            <a:fillRect/>
          </a:stretch>
        </p:blipFill>
        <p:spPr>
          <a:xfrm rot="253754" flipH="1" flipV="1">
            <a:off x="996101" y="883567"/>
            <a:ext cx="860763" cy="499919"/>
          </a:xfrm>
          <a:prstGeom prst="rect">
            <a:avLst/>
          </a:prstGeom>
        </p:spPr>
      </p:pic>
      <p:sp>
        <p:nvSpPr>
          <p:cNvPr id="27" name="Google Shape;301;p43">
            <a:extLst>
              <a:ext uri="{FF2B5EF4-FFF2-40B4-BE49-F238E27FC236}">
                <a16:creationId xmlns:a16="http://schemas.microsoft.com/office/drawing/2014/main" id="{1DF5E7AD-3C70-439A-B8DB-89348C638904}"/>
              </a:ext>
            </a:extLst>
          </p:cNvPr>
          <p:cNvSpPr txBox="1">
            <a:spLocks/>
          </p:cNvSpPr>
          <p:nvPr/>
        </p:nvSpPr>
        <p:spPr>
          <a:xfrm flipH="1">
            <a:off x="796427" y="822168"/>
            <a:ext cx="5490813"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85" rtl="0" eaLnBrk="1" fontAlgn="auto" latinLnBrk="0" hangingPunct="1">
              <a:lnSpc>
                <a:spcPct val="100000"/>
              </a:lnSpc>
              <a:spcBef>
                <a:spcPts val="0"/>
              </a:spcBef>
              <a:spcAft>
                <a:spcPts val="0"/>
              </a:spcAft>
              <a:buClr>
                <a:srgbClr val="000000"/>
              </a:buClr>
              <a:buSzTx/>
              <a:buFont typeface="Arial"/>
              <a:buNone/>
              <a:tabLst/>
              <a:defRPr/>
            </a:pPr>
            <a:r>
              <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Superfood </a:t>
            </a:r>
            <a:r>
              <a:rPr lang="en-ZA" sz="4800" b="1" dirty="0">
                <a:solidFill>
                  <a:prstClr val="white"/>
                </a:solidFill>
                <a:latin typeface="Century Gothic" panose="020B0502020202020204" pitchFamily="34" charset="0"/>
              </a:rPr>
              <a:t>Green</a:t>
            </a:r>
            <a:endParaRPr kumimoji="0" lang="en-ZA" sz="4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pic>
        <p:nvPicPr>
          <p:cNvPr id="23" name="Picture 22">
            <a:extLst>
              <a:ext uri="{FF2B5EF4-FFF2-40B4-BE49-F238E27FC236}">
                <a16:creationId xmlns:a16="http://schemas.microsoft.com/office/drawing/2014/main" id="{8EA1C9EB-5399-DDD2-76D5-69E55D9D7697}"/>
              </a:ext>
            </a:extLst>
          </p:cNvPr>
          <p:cNvPicPr>
            <a:picLocks noChangeAspect="1"/>
          </p:cNvPicPr>
          <p:nvPr/>
        </p:nvPicPr>
        <p:blipFill>
          <a:blip r:embed="rId6"/>
          <a:stretch>
            <a:fillRect/>
          </a:stretch>
        </p:blipFill>
        <p:spPr>
          <a:xfrm>
            <a:off x="9855739" y="5467599"/>
            <a:ext cx="1029787" cy="1029787"/>
          </a:xfrm>
          <a:prstGeom prst="rect">
            <a:avLst/>
          </a:prstGeom>
        </p:spPr>
      </p:pic>
      <p:pic>
        <p:nvPicPr>
          <p:cNvPr id="24" name="Picture 23">
            <a:extLst>
              <a:ext uri="{FF2B5EF4-FFF2-40B4-BE49-F238E27FC236}">
                <a16:creationId xmlns:a16="http://schemas.microsoft.com/office/drawing/2014/main" id="{F9FDB402-EF0B-7E31-C602-CD757E7A1E46}"/>
              </a:ext>
            </a:extLst>
          </p:cNvPr>
          <p:cNvPicPr>
            <a:picLocks noChangeAspect="1"/>
          </p:cNvPicPr>
          <p:nvPr/>
        </p:nvPicPr>
        <p:blipFill>
          <a:blip r:embed="rId7"/>
          <a:stretch>
            <a:fillRect/>
          </a:stretch>
        </p:blipFill>
        <p:spPr>
          <a:xfrm>
            <a:off x="10885526" y="5512123"/>
            <a:ext cx="548551" cy="548551"/>
          </a:xfrm>
          <a:prstGeom prst="rect">
            <a:avLst/>
          </a:prstGeom>
        </p:spPr>
      </p:pic>
      <p:pic>
        <p:nvPicPr>
          <p:cNvPr id="28" name="Picture 27">
            <a:extLst>
              <a:ext uri="{FF2B5EF4-FFF2-40B4-BE49-F238E27FC236}">
                <a16:creationId xmlns:a16="http://schemas.microsoft.com/office/drawing/2014/main" id="{4777F33C-11AD-81AC-B2F7-E7CA0CD3044E}"/>
              </a:ext>
            </a:extLst>
          </p:cNvPr>
          <p:cNvPicPr>
            <a:picLocks noChangeAspect="1"/>
          </p:cNvPicPr>
          <p:nvPr/>
        </p:nvPicPr>
        <p:blipFill>
          <a:blip r:embed="rId8"/>
          <a:stretch>
            <a:fillRect/>
          </a:stretch>
        </p:blipFill>
        <p:spPr>
          <a:xfrm>
            <a:off x="9908575" y="5629042"/>
            <a:ext cx="863600" cy="742239"/>
          </a:xfrm>
          <a:prstGeom prst="rect">
            <a:avLst/>
          </a:prstGeom>
        </p:spPr>
      </p:pic>
      <p:sp>
        <p:nvSpPr>
          <p:cNvPr id="16" name="Google Shape;301;p43">
            <a:extLst>
              <a:ext uri="{FF2B5EF4-FFF2-40B4-BE49-F238E27FC236}">
                <a16:creationId xmlns:a16="http://schemas.microsoft.com/office/drawing/2014/main" id="{913E79CB-2CF5-7FE6-F152-EFE41F9D028C}"/>
              </a:ext>
            </a:extLst>
          </p:cNvPr>
          <p:cNvSpPr txBox="1">
            <a:spLocks/>
          </p:cNvSpPr>
          <p:nvPr/>
        </p:nvSpPr>
        <p:spPr>
          <a:xfrm flipH="1">
            <a:off x="4946073" y="811806"/>
            <a:ext cx="7183554" cy="913249"/>
          </a:xfrm>
          <a:prstGeom prst="rect">
            <a:avLst/>
          </a:prstGeom>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HOW TO USE IT</a:t>
            </a:r>
            <a:endParaRPr kumimoji="0" lang="en-ZA" sz="45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endParaRPr>
          </a:p>
        </p:txBody>
      </p:sp>
      <p:sp>
        <p:nvSpPr>
          <p:cNvPr id="17" name="Oval 16">
            <a:extLst>
              <a:ext uri="{FF2B5EF4-FFF2-40B4-BE49-F238E27FC236}">
                <a16:creationId xmlns:a16="http://schemas.microsoft.com/office/drawing/2014/main" id="{4BF4DF00-4589-E337-6EE1-DFDC87134289}"/>
              </a:ext>
            </a:extLst>
          </p:cNvPr>
          <p:cNvSpPr/>
          <p:nvPr/>
        </p:nvSpPr>
        <p:spPr>
          <a:xfrm>
            <a:off x="7563962" y="2037510"/>
            <a:ext cx="2179445" cy="2046063"/>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B3350F2D-0BFA-7DC9-BFE1-CB5AC034D99D}"/>
              </a:ext>
            </a:extLst>
          </p:cNvPr>
          <p:cNvSpPr txBox="1"/>
          <p:nvPr/>
        </p:nvSpPr>
        <p:spPr>
          <a:xfrm rot="480527">
            <a:off x="7706671" y="2370757"/>
            <a:ext cx="1914311" cy="1200329"/>
          </a:xfrm>
          <a:prstGeom prst="rect">
            <a:avLst/>
          </a:prstGeom>
          <a:noFill/>
        </p:spPr>
        <p:txBody>
          <a:bodyPr wrap="square" rtlCol="0">
            <a:spAutoFit/>
          </a:bodyPr>
          <a:lstStyle/>
          <a:p>
            <a:pPr algn="ctr"/>
            <a:r>
              <a:rPr lang="en-ZA" sz="2400" b="1" dirty="0">
                <a:solidFill>
                  <a:srgbClr val="00B050"/>
                </a:solidFill>
                <a:latin typeface="Century Gothic" panose="020B0502020202020204" pitchFamily="34" charset="0"/>
              </a:rPr>
              <a:t>Naturally Lowers Cholesterol</a:t>
            </a:r>
          </a:p>
        </p:txBody>
      </p:sp>
      <p:sp>
        <p:nvSpPr>
          <p:cNvPr id="3" name="TextBox 2">
            <a:extLst>
              <a:ext uri="{FF2B5EF4-FFF2-40B4-BE49-F238E27FC236}">
                <a16:creationId xmlns:a16="http://schemas.microsoft.com/office/drawing/2014/main" id="{CA1B808E-7BFE-42EF-E6C9-CD71F3338F37}"/>
              </a:ext>
            </a:extLst>
          </p:cNvPr>
          <p:cNvSpPr txBox="1"/>
          <p:nvPr/>
        </p:nvSpPr>
        <p:spPr>
          <a:xfrm>
            <a:off x="656176" y="3183592"/>
            <a:ext cx="5669740" cy="3108543"/>
          </a:xfrm>
          <a:prstGeom prst="rect">
            <a:avLst/>
          </a:prstGeom>
          <a:noFill/>
        </p:spPr>
        <p:txBody>
          <a:bodyPr wrap="square" rtlCol="0">
            <a:spAutoFit/>
          </a:bodyPr>
          <a:lstStyle/>
          <a:p>
            <a:pPr marL="285750" indent="-285750" algn="l">
              <a:buFont typeface="Arial" panose="020B0604020202020204" pitchFamily="34" charset="0"/>
              <a:buChar char="•"/>
            </a:pPr>
            <a:r>
              <a:rPr lang="en-US" sz="2800" b="1" i="0" dirty="0">
                <a:solidFill>
                  <a:schemeClr val="bg1"/>
                </a:solidFill>
                <a:effectLst/>
                <a:latin typeface="Century Gothic" panose="020B0502020202020204" pitchFamily="34" charset="0"/>
              </a:rPr>
              <a:t>Adults: </a:t>
            </a:r>
            <a:r>
              <a:rPr lang="en-US" sz="2800" i="0" dirty="0">
                <a:solidFill>
                  <a:schemeClr val="bg1"/>
                </a:solidFill>
                <a:effectLst/>
                <a:latin typeface="Century Gothic" panose="020B0502020202020204" pitchFamily="34" charset="0"/>
              </a:rPr>
              <a:t>Suitable for people aged 18 years and older</a:t>
            </a:r>
          </a:p>
          <a:p>
            <a:pPr marL="285750" indent="-285750" algn="l">
              <a:buFont typeface="Arial" panose="020B0604020202020204" pitchFamily="34" charset="0"/>
              <a:buChar char="•"/>
            </a:pPr>
            <a:endParaRPr lang="en-US" sz="2800" b="1" i="0" dirty="0">
              <a:solidFill>
                <a:schemeClr val="bg1"/>
              </a:solidFill>
              <a:effectLst/>
              <a:latin typeface="Century Gothic" panose="020B0502020202020204" pitchFamily="34" charset="0"/>
            </a:endParaRPr>
          </a:p>
          <a:p>
            <a:pPr marL="285750" indent="-285750" algn="l">
              <a:buFont typeface="Arial" panose="020B0604020202020204" pitchFamily="34" charset="0"/>
              <a:buChar char="•"/>
            </a:pPr>
            <a:r>
              <a:rPr lang="en-US" sz="2800" b="1" i="0" dirty="0">
                <a:solidFill>
                  <a:schemeClr val="bg1"/>
                </a:solidFill>
                <a:effectLst/>
                <a:latin typeface="Century Gothic" panose="020B0502020202020204" pitchFamily="34" charset="0"/>
              </a:rPr>
              <a:t>Time of day: </a:t>
            </a:r>
            <a:r>
              <a:rPr lang="en-US" sz="2800" i="0" dirty="0">
                <a:solidFill>
                  <a:schemeClr val="bg1"/>
                </a:solidFill>
                <a:effectLst/>
                <a:latin typeface="Century Gothic" panose="020B0502020202020204" pitchFamily="34" charset="0"/>
              </a:rPr>
              <a:t>1x capsule – AM</a:t>
            </a:r>
          </a:p>
          <a:p>
            <a:pPr marL="285750" indent="-285750" algn="l">
              <a:buFont typeface="Arial" panose="020B0604020202020204" pitchFamily="34" charset="0"/>
              <a:buChar char="•"/>
            </a:pPr>
            <a:endParaRPr lang="en-US" sz="2800" b="1" i="0" dirty="0">
              <a:solidFill>
                <a:schemeClr val="bg1"/>
              </a:solidFill>
              <a:effectLst/>
              <a:latin typeface="Century Gothic" panose="020B0502020202020204" pitchFamily="34" charset="0"/>
            </a:endParaRPr>
          </a:p>
          <a:p>
            <a:pPr marL="285750" indent="-285750" algn="l">
              <a:buFont typeface="Arial" panose="020B0604020202020204" pitchFamily="34" charset="0"/>
              <a:buChar char="•"/>
            </a:pPr>
            <a:r>
              <a:rPr lang="en-US" sz="2800" i="0" dirty="0">
                <a:solidFill>
                  <a:schemeClr val="bg1"/>
                </a:solidFill>
                <a:effectLst/>
                <a:latin typeface="Century Gothic" panose="020B0502020202020204" pitchFamily="34" charset="0"/>
              </a:rPr>
              <a:t>Not suitable for children</a:t>
            </a:r>
          </a:p>
          <a:p>
            <a:pPr marL="285750" indent="-285750">
              <a:buFont typeface="Arial" panose="020B0604020202020204" pitchFamily="34" charset="0"/>
              <a:buChar char="•"/>
            </a:pPr>
            <a:endParaRPr lang="en-ZA"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16558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8272</TotalTime>
  <Words>978</Words>
  <Application>Microsoft Office PowerPoint</Application>
  <PresentationFormat>Widescreen</PresentationFormat>
  <Paragraphs>97</Paragraphs>
  <Slides>8</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Calibri</vt:lpstr>
      <vt:lpstr>Calibri Light</vt:lpstr>
      <vt:lpstr>Century Gothic</vt:lpstr>
      <vt:lpstr>Wingdings 3</vt:lpstr>
      <vt:lpstr>Ion Boardroom</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Annique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Adele Du Toit</dc:creator>
  <cp:lastModifiedBy>Adele Du Toit</cp:lastModifiedBy>
  <cp:revision>22</cp:revision>
  <dcterms:created xsi:type="dcterms:W3CDTF">2022-05-25T11:18:14Z</dcterms:created>
  <dcterms:modified xsi:type="dcterms:W3CDTF">2024-02-22T08:25:03Z</dcterms:modified>
</cp:coreProperties>
</file>